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0E23C7-9667-4387-A6DE-77BE3A09606D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D5A167-0407-4765-A4EC-2AA6C167CBB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8000" dirty="0" smtClean="0"/>
              <a:t/>
            </a:r>
            <a:br>
              <a:rPr lang="pt-BR" sz="8000" dirty="0" smtClean="0"/>
            </a:br>
            <a:r>
              <a:rPr lang="pt-BR" sz="8000" dirty="0"/>
              <a:t/>
            </a:r>
            <a:br>
              <a:rPr lang="pt-BR" sz="8000" dirty="0"/>
            </a:br>
            <a:r>
              <a:rPr lang="pt-BR" sz="8000" dirty="0" smtClean="0"/>
              <a:t>Tratamento </a:t>
            </a:r>
            <a:r>
              <a:rPr lang="pt-BR" sz="8000" dirty="0"/>
              <a:t>de Minérios </a:t>
            </a:r>
            <a:r>
              <a:rPr lang="pt-BR" sz="8000" dirty="0" smtClean="0"/>
              <a:t>I</a:t>
            </a:r>
            <a:endParaRPr lang="pt-BR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smtClean="0"/>
              <a:t>3° </a:t>
            </a:r>
            <a:r>
              <a:rPr lang="pt-BR" sz="2800" dirty="0"/>
              <a:t>Aula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23528" y="5582029"/>
            <a:ext cx="8496944" cy="9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Operação Unitária: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- cominuição: britagem e moagem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- separação por tamanho: peneiramento, classificação, </a:t>
            </a:r>
            <a:r>
              <a:rPr lang="pt-BR" sz="2000" dirty="0" err="1" smtClean="0"/>
              <a:t>deslamagem</a:t>
            </a:r>
            <a:r>
              <a:rPr lang="pt-BR" sz="2000" dirty="0"/>
              <a:t> </a:t>
            </a:r>
            <a:r>
              <a:rPr lang="pt-BR" sz="2000" dirty="0" smtClean="0"/>
              <a:t>ou </a:t>
            </a:r>
            <a:r>
              <a:rPr lang="pt-BR" sz="2000" dirty="0" err="1" smtClean="0"/>
              <a:t>desempoeiramento</a:t>
            </a:r>
            <a:r>
              <a:rPr lang="pt-BR" sz="2000" dirty="0" smtClean="0"/>
              <a:t>  </a:t>
            </a:r>
          </a:p>
          <a:p>
            <a:pPr marL="0" indent="0">
              <a:buNone/>
            </a:pPr>
            <a:r>
              <a:rPr lang="pt-BR" sz="2000" dirty="0" smtClean="0"/>
              <a:t>                </a:t>
            </a:r>
          </a:p>
          <a:p>
            <a:pPr marL="0" indent="0">
              <a:buNone/>
            </a:pPr>
            <a:r>
              <a:rPr lang="pt-BR" sz="2000" dirty="0" smtClean="0"/>
              <a:t>- concentração: magnética, eletrostática, flotação, meio denso, lamina d'água, </a:t>
            </a:r>
            <a:r>
              <a:rPr lang="pt-BR" sz="2000" dirty="0" err="1" smtClean="0"/>
              <a:t>jigagem</a:t>
            </a:r>
            <a:r>
              <a:rPr lang="pt-BR" sz="2000" dirty="0" smtClean="0"/>
              <a:t>, catação, </a:t>
            </a:r>
            <a:r>
              <a:rPr lang="pt-BR" sz="2000" dirty="0" err="1" smtClean="0"/>
              <a:t>etc</a:t>
            </a:r>
            <a:r>
              <a:rPr lang="pt-BR" sz="2000" dirty="0" smtClean="0"/>
              <a:t>                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- operações auxiliares: desaguamento, espessamento, filtragem, secagem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- manuseio: transporte, estocagem e </a:t>
            </a:r>
            <a:r>
              <a:rPr lang="pt-BR" sz="2000" dirty="0" err="1" smtClean="0"/>
              <a:t>homogeinização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Fluxogramas: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97377" y="1059656"/>
            <a:ext cx="7213600" cy="4673600"/>
            <a:chOff x="897377" y="908720"/>
            <a:chExt cx="7213600" cy="4673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4" t="21032" r="26428" b="15080"/>
            <a:stretch/>
          </p:blipFill>
          <p:spPr bwMode="auto">
            <a:xfrm>
              <a:off x="897377" y="908720"/>
              <a:ext cx="7213600" cy="467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897377" y="5229200"/>
              <a:ext cx="948904" cy="319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C</a:t>
              </a:r>
              <a:r>
                <a:rPr lang="pt-BR" sz="800" dirty="0" smtClean="0"/>
                <a:t>OMINUIÇÃO</a:t>
              </a:r>
              <a:endParaRPr lang="pt-BR" sz="800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846281" y="5229200"/>
              <a:ext cx="1152128" cy="319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CLASSIFICAÇÃO </a:t>
              </a:r>
            </a:p>
            <a:p>
              <a:pPr algn="ctr"/>
              <a:r>
                <a:rPr lang="pt-BR" sz="800" dirty="0" smtClean="0"/>
                <a:t>PRIMÁRIA</a:t>
              </a:r>
              <a:endParaRPr lang="pt-BR" sz="800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998409" y="5229200"/>
              <a:ext cx="1152128" cy="319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DESLAMAGEM</a:t>
              </a:r>
              <a:endParaRPr lang="pt-BR" sz="8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139774" y="5229200"/>
              <a:ext cx="1152128" cy="319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FLOTAÇÃO</a:t>
              </a:r>
              <a:endParaRPr lang="pt-BR" sz="800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291901" y="5229200"/>
              <a:ext cx="1234899" cy="31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RECLASSIFICAÇÃO</a:t>
              </a:r>
              <a:endParaRPr lang="pt-BR" sz="800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450441" y="5241682"/>
              <a:ext cx="948904" cy="319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FLOTAÇÃO</a:t>
              </a:r>
              <a:endParaRPr lang="pt-BR" sz="800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399344" y="5241682"/>
              <a:ext cx="701047" cy="299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PRODUTO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9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Fluxogramas: </a:t>
            </a:r>
          </a:p>
          <a:p>
            <a:endParaRPr lang="pt-BR" sz="1800" dirty="0"/>
          </a:p>
          <a:p>
            <a:endParaRPr lang="pt-BR" sz="1800" dirty="0" smtClean="0"/>
          </a:p>
          <a:p>
            <a:pPr marL="0" indent="0">
              <a:buNone/>
            </a:pPr>
            <a:r>
              <a:rPr lang="pt-BR" sz="2000" dirty="0"/>
              <a:t>Figura que representa o processo produtivo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/>
              <a:t>Representa operações unitárias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Determina o sucesso do circuito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Projeta a planta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Experiência prática e teórica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Fluxogramas: </a:t>
            </a:r>
          </a:p>
          <a:p>
            <a:endParaRPr lang="pt-BR" sz="1800" dirty="0"/>
          </a:p>
          <a:p>
            <a:endParaRPr lang="pt-BR" sz="18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0436" r="39286" b="27976"/>
          <a:stretch/>
        </p:blipFill>
        <p:spPr bwMode="auto">
          <a:xfrm>
            <a:off x="755576" y="1124744"/>
            <a:ext cx="77616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Fluxogramas: </a:t>
            </a:r>
          </a:p>
          <a:p>
            <a:endParaRPr lang="pt-BR" sz="1800" dirty="0"/>
          </a:p>
          <a:p>
            <a:endParaRPr lang="pt-BR" sz="18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33134" r="43809" b="17965"/>
          <a:stretch/>
        </p:blipFill>
        <p:spPr bwMode="auto">
          <a:xfrm>
            <a:off x="971600" y="1035038"/>
            <a:ext cx="7128792" cy="43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7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453650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Conhecimentos Gerais: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/>
              <a:t>1° Bimestre</a:t>
            </a:r>
          </a:p>
          <a:p>
            <a:pPr marL="0" indent="0">
              <a:buNone/>
            </a:pPr>
            <a:r>
              <a:rPr lang="pt-BR" sz="2000" dirty="0" smtClean="0"/>
              <a:t>07/03 </a:t>
            </a:r>
            <a:r>
              <a:rPr lang="pt-BR" sz="2000" dirty="0"/>
              <a:t>– 1° exercício (</a:t>
            </a:r>
            <a:r>
              <a:rPr lang="pt-BR" sz="2000" dirty="0" smtClean="0"/>
              <a:t>1,5pts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r>
              <a:rPr lang="pt-BR" sz="2000" dirty="0"/>
              <a:t>09 a 15/03 – 1° prova mensal (3,5pts)</a:t>
            </a:r>
          </a:p>
          <a:p>
            <a:pPr marL="0" indent="0">
              <a:buNone/>
            </a:pPr>
            <a:r>
              <a:rPr lang="pt-BR" sz="2000" dirty="0" smtClean="0"/>
              <a:t>11/04– </a:t>
            </a:r>
            <a:r>
              <a:rPr lang="pt-BR" sz="2000" dirty="0"/>
              <a:t>1° trabalho </a:t>
            </a:r>
            <a:r>
              <a:rPr lang="pt-BR" sz="2000" dirty="0" smtClean="0"/>
              <a:t>(1,5 </a:t>
            </a:r>
            <a:r>
              <a:rPr lang="pt-BR" sz="2000" dirty="0" err="1" smtClean="0"/>
              <a:t>pts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r>
              <a:rPr lang="pt-BR" sz="2000" dirty="0"/>
              <a:t>11 a 15/04 – 1° prova bimestral (3,5pts)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2° Bimestre</a:t>
            </a:r>
          </a:p>
          <a:p>
            <a:pPr marL="0" indent="0">
              <a:buNone/>
            </a:pPr>
            <a:r>
              <a:rPr lang="pt-BR" sz="2000" dirty="0" smtClean="0"/>
              <a:t>03/05 </a:t>
            </a:r>
            <a:r>
              <a:rPr lang="pt-BR" sz="2000" dirty="0"/>
              <a:t>– 2° exercício (1,0pts)</a:t>
            </a:r>
          </a:p>
          <a:p>
            <a:pPr marL="0" indent="0">
              <a:buNone/>
            </a:pPr>
            <a:r>
              <a:rPr lang="pt-BR" sz="2000" dirty="0"/>
              <a:t>23 a 31/05 - 2° prova mensal </a:t>
            </a:r>
            <a:r>
              <a:rPr lang="pt-BR" sz="2000"/>
              <a:t>(</a:t>
            </a:r>
            <a:r>
              <a:rPr lang="pt-BR" sz="2000" smtClean="0"/>
              <a:t>3,0pts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r>
              <a:rPr lang="pt-BR" sz="2000" dirty="0" smtClean="0"/>
              <a:t>14/06 </a:t>
            </a:r>
            <a:r>
              <a:rPr lang="pt-BR" sz="2000" dirty="0"/>
              <a:t>– 2° trabalho (2,0pts)</a:t>
            </a:r>
          </a:p>
          <a:p>
            <a:pPr marL="0" indent="0">
              <a:buNone/>
            </a:pPr>
            <a:r>
              <a:rPr lang="pt-BR" sz="2000" dirty="0"/>
              <a:t>22 a 28/04 – 2° prova bimestral (</a:t>
            </a:r>
            <a:r>
              <a:rPr lang="pt-BR" sz="2000" dirty="0" smtClean="0"/>
              <a:t>3,0pts)</a:t>
            </a:r>
          </a:p>
          <a:p>
            <a:pPr marL="0" indent="0">
              <a:buNone/>
            </a:pPr>
            <a:r>
              <a:rPr lang="pt-BR" sz="2000" dirty="0" smtClean="0"/>
              <a:t>10/06 – PAEFI (1,0pts)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08/04</a:t>
            </a:r>
            <a:r>
              <a:rPr lang="pt-BR" sz="2000" dirty="0">
                <a:solidFill>
                  <a:srgbClr val="FF0000"/>
                </a:solidFill>
              </a:rPr>
              <a:t>: Visita </a:t>
            </a:r>
            <a:r>
              <a:rPr lang="pt-BR" sz="2000" dirty="0" smtClean="0">
                <a:solidFill>
                  <a:srgbClr val="FF0000"/>
                </a:solidFill>
              </a:rPr>
              <a:t>técnica em Araxá – Vale Fertilizantes</a:t>
            </a:r>
            <a:endParaRPr lang="pt-BR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4536504"/>
          </a:xfrm>
        </p:spPr>
        <p:txBody>
          <a:bodyPr>
            <a:normAutofit/>
          </a:bodyPr>
          <a:lstStyle/>
          <a:p>
            <a:r>
              <a:rPr lang="pt-BR" dirty="0" smtClean="0"/>
              <a:t>Conceito: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O universo do tratamento dos minérios é a terceira atividade, ou seja, o conjunto de operações unitárias de redução de tamanhos, separação de tamanhos, separação de espécies minerais e separação de sólidos e líquidos, bem como a arte de combiná-las em fluxogramas de modo a obter concentrados e produtos aceitáveis pelo mercado.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8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072146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Descoberta               Recursos                  Mineração</a:t>
            </a:r>
          </a:p>
          <a:p>
            <a:pPr marL="0" indent="0" algn="just">
              <a:buNone/>
            </a:pPr>
            <a:r>
              <a:rPr lang="pt-BR" sz="2000" dirty="0" smtClean="0"/>
              <a:t>                                Minerais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Lavra                      Retirar do                 Planta de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            Subsolo                 Beneficiamento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Concentração           Utilização                 Metalúrgica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 Química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Cerâmica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072146"/>
          </a:xfrm>
        </p:spPr>
        <p:txBody>
          <a:bodyPr>
            <a:normAutofit/>
          </a:bodyPr>
          <a:lstStyle/>
          <a:p>
            <a:r>
              <a:rPr lang="pt-BR" dirty="0" smtClean="0"/>
              <a:t>Escopo do Tratamento: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Redução de tamanho</a:t>
            </a:r>
          </a:p>
          <a:p>
            <a:pPr marL="0" indent="0" algn="just">
              <a:buNone/>
            </a:pPr>
            <a:r>
              <a:rPr lang="pt-BR" sz="2000" dirty="0" smtClean="0"/>
              <a:t>Separação por tamanho</a:t>
            </a:r>
          </a:p>
          <a:p>
            <a:pPr marL="0" indent="0" algn="just">
              <a:buNone/>
            </a:pPr>
            <a:r>
              <a:rPr lang="pt-BR" sz="2000" dirty="0" smtClean="0"/>
              <a:t>Elevação de teores (concentração)</a:t>
            </a:r>
          </a:p>
          <a:p>
            <a:pPr marL="0" indent="0" algn="just">
              <a:buNone/>
            </a:pPr>
            <a:r>
              <a:rPr lang="pt-BR" sz="2000" dirty="0" smtClean="0"/>
              <a:t>Eliminar elementos</a:t>
            </a:r>
          </a:p>
          <a:p>
            <a:pPr marL="0" indent="0" algn="just">
              <a:buNone/>
            </a:pPr>
            <a:r>
              <a:rPr lang="pt-BR" sz="2000" dirty="0" smtClean="0"/>
              <a:t>Manuseio de minério </a:t>
            </a:r>
          </a:p>
          <a:p>
            <a:pPr marL="0" indent="0" algn="just">
              <a:buNone/>
            </a:pPr>
            <a:r>
              <a:rPr lang="pt-BR" sz="2000" dirty="0" smtClean="0"/>
              <a:t>Separação sólido e líquido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Concentração de Minério: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Separação de espécies minerais para aproveitamento de uma delas.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         A + B                                       A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                                                       B</a:t>
            </a:r>
            <a:endParaRPr lang="pt-BR" sz="2000" dirty="0"/>
          </a:p>
          <a:p>
            <a:pPr marL="0" indent="0">
              <a:buNone/>
            </a:pPr>
            <a:r>
              <a:rPr lang="pt-BR" dirty="0" smtClean="0"/>
              <a:t>                                     </a:t>
            </a:r>
            <a:endParaRPr lang="pt-BR" dirty="0"/>
          </a:p>
          <a:p>
            <a:pPr marL="0" indent="0">
              <a:buNone/>
            </a:pPr>
            <a:r>
              <a:rPr lang="pt-BR" sz="2600" dirty="0" smtClean="0"/>
              <a:t>              Operações Unitárias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1319317" y="3077731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039202" y="359180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151620" y="394144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27931" y="42976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430047" y="458951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220072" y="312000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742348" y="293023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084168" y="335699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400092" y="357830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697425" y="4589512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193747" y="4498955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219612" y="5021560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777015" y="5095275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667891" y="4157464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570018" y="3573016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758930" y="3109811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968677" y="3356992"/>
            <a:ext cx="360040" cy="4320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6553787" y="2501667"/>
            <a:ext cx="1800200" cy="1008112"/>
            <a:chOff x="6553787" y="2501667"/>
            <a:chExt cx="1800200" cy="1008112"/>
          </a:xfrm>
        </p:grpSpPr>
        <p:sp>
          <p:nvSpPr>
            <p:cNvPr id="4" name="Retângulo 3"/>
            <p:cNvSpPr/>
            <p:nvPr/>
          </p:nvSpPr>
          <p:spPr>
            <a:xfrm>
              <a:off x="6553787" y="2501667"/>
              <a:ext cx="180020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Concentrado</a:t>
              </a:r>
            </a:p>
            <a:p>
              <a:pPr algn="ctr"/>
              <a:endParaRPr lang="pt-BR" sz="1200" dirty="0">
                <a:solidFill>
                  <a:schemeClr val="tx1"/>
                </a:solidFill>
              </a:endParaRPr>
            </a:p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Rejeito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ector de seta reta 21"/>
            <p:cNvCxnSpPr/>
            <p:nvPr/>
          </p:nvCxnSpPr>
          <p:spPr>
            <a:xfrm>
              <a:off x="7092280" y="3015920"/>
              <a:ext cx="0" cy="320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6804248" y="4295863"/>
            <a:ext cx="18002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Rejeito</a:t>
            </a:r>
          </a:p>
          <a:p>
            <a:pPr algn="ctr"/>
            <a:endParaRPr lang="pt-BR" sz="1200" dirty="0">
              <a:solidFill>
                <a:schemeClr val="tx1"/>
              </a:solidFill>
            </a:endParaRP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Mineral Útil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7164288" y="4797152"/>
            <a:ext cx="0" cy="35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Operação Unitária: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smtClean="0"/>
              <a:t>As partículas são dispensadas em meio fluido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Ar ou Água: por arraste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Velocidade               Separação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Propriedade física = determina o processo de concentração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de seta reta 23"/>
          <p:cNvCxnSpPr/>
          <p:nvPr/>
        </p:nvCxnSpPr>
        <p:spPr>
          <a:xfrm>
            <a:off x="4211960" y="3645024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Operação Unitária: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Propriedade física = determina o processo de concentração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Catação: diferença de cor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Separação Magnética: campo magnético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Separação por meio denso: diferença de densidade entre os meios (liquido densidade média)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1"/>
            <a:ext cx="8183880" cy="5524405"/>
          </a:xfrm>
        </p:spPr>
        <p:txBody>
          <a:bodyPr>
            <a:normAutofit/>
          </a:bodyPr>
          <a:lstStyle/>
          <a:p>
            <a:r>
              <a:rPr lang="pt-BR" dirty="0" smtClean="0"/>
              <a:t>Operação Unitária: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smtClean="0"/>
              <a:t>Operações combinadas</a:t>
            </a:r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                 Objetivo ou a característica do minério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- cominuição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- separação por tamanho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- concentração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- operações auxiliares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70633" r="25063" b="21593"/>
          <a:stretch/>
        </p:blipFill>
        <p:spPr bwMode="auto">
          <a:xfrm>
            <a:off x="395536" y="5548818"/>
            <a:ext cx="8352928" cy="9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em curva para a esquerda 4"/>
          <p:cNvSpPr/>
          <p:nvPr/>
        </p:nvSpPr>
        <p:spPr>
          <a:xfrm>
            <a:off x="7236296" y="1412776"/>
            <a:ext cx="1152128" cy="1368152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have esquerda 5"/>
          <p:cNvSpPr/>
          <p:nvPr/>
        </p:nvSpPr>
        <p:spPr>
          <a:xfrm>
            <a:off x="1835696" y="3429000"/>
            <a:ext cx="432048" cy="151216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1820</TotalTime>
  <Words>429</Words>
  <Application>Microsoft Office PowerPoint</Application>
  <PresentationFormat>Apresentação na tela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Aspecto</vt:lpstr>
      <vt:lpstr>  Tratamento de Minérios 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</cp:lastModifiedBy>
  <cp:revision>139</cp:revision>
  <dcterms:created xsi:type="dcterms:W3CDTF">2016-01-25T12:26:35Z</dcterms:created>
  <dcterms:modified xsi:type="dcterms:W3CDTF">2016-02-26T17:57:44Z</dcterms:modified>
</cp:coreProperties>
</file>