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85" r:id="rId6"/>
    <p:sldId id="278" r:id="rId7"/>
    <p:sldId id="272" r:id="rId8"/>
    <p:sldId id="261" r:id="rId9"/>
    <p:sldId id="265" r:id="rId10"/>
    <p:sldId id="262" r:id="rId11"/>
    <p:sldId id="264" r:id="rId12"/>
    <p:sldId id="266" r:id="rId13"/>
    <p:sldId id="267" r:id="rId14"/>
    <p:sldId id="273" r:id="rId15"/>
    <p:sldId id="270" r:id="rId16"/>
    <p:sldId id="268" r:id="rId17"/>
    <p:sldId id="271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6" r:id="rId29"/>
    <p:sldId id="287" r:id="rId30"/>
    <p:sldId id="288" r:id="rId31"/>
    <p:sldId id="289" r:id="rId32"/>
    <p:sldId id="290" r:id="rId33"/>
    <p:sldId id="29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1" autoAdjust="0"/>
  </p:normalViewPr>
  <p:slideViewPr>
    <p:cSldViewPr snapToGrid="0" snapToObjects="1">
      <p:cViewPr varScale="1">
        <p:scale>
          <a:sx n="98" d="100"/>
          <a:sy n="98" d="100"/>
        </p:scale>
        <p:origin x="-14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28/08/18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28/08/18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97350" y="4526192"/>
            <a:ext cx="5637010" cy="882119"/>
          </a:xfrm>
        </p:spPr>
        <p:txBody>
          <a:bodyPr/>
          <a:lstStyle/>
          <a:p>
            <a:r>
              <a:rPr lang="pt-BR" dirty="0" smtClean="0"/>
              <a:t>Prof. Rafael Machado</a:t>
            </a:r>
            <a:endParaRPr lang="pt-BR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66000" y="3518858"/>
            <a:ext cx="8048237" cy="1793167"/>
          </a:xfrm>
        </p:spPr>
        <p:txBody>
          <a:bodyPr/>
          <a:lstStyle/>
          <a:p>
            <a:pPr marL="182880" indent="0">
              <a:buNone/>
            </a:pPr>
            <a:r>
              <a:rPr lang="pt-BR" dirty="0" smtClean="0"/>
              <a:t>Controle e Automação</a:t>
            </a:r>
            <a:endParaRPr lang="pt-B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4400" y="692532"/>
            <a:ext cx="4827600" cy="24948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3350"/>
          </a:sp3d>
        </p:spPr>
      </p:pic>
    </p:spTree>
    <p:extLst>
      <p:ext uri="{BB962C8B-B14F-4D97-AF65-F5344CB8AC3E}">
        <p14:creationId xmlns:p14="http://schemas.microsoft.com/office/powerpoint/2010/main" val="44115044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3" name="Rectangle 2"/>
          <p:cNvSpPr/>
          <p:nvPr/>
        </p:nvSpPr>
        <p:spPr>
          <a:xfrm>
            <a:off x="510375" y="1628319"/>
            <a:ext cx="83428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/>
              <a:t>Quais as etapas para um sistema de controle e automação?</a:t>
            </a:r>
            <a:endParaRPr lang="pt-BR" sz="2400" dirty="0"/>
          </a:p>
        </p:txBody>
      </p:sp>
      <p:sp>
        <p:nvSpPr>
          <p:cNvPr id="4" name="Rectangle 3"/>
          <p:cNvSpPr/>
          <p:nvPr/>
        </p:nvSpPr>
        <p:spPr>
          <a:xfrm>
            <a:off x="510375" y="2451367"/>
            <a:ext cx="83428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1- Inicia</a:t>
            </a:r>
            <a:r>
              <a:rPr lang="pt-BR" sz="2400" dirty="0"/>
              <a:t>-se com a modelagem matemática do sistema ou planta, a partir do qual se analisa o comportamento dinâmico da </a:t>
            </a:r>
            <a:r>
              <a:rPr lang="pt-BR" sz="2400" dirty="0" smtClean="0"/>
              <a:t>planta;</a:t>
            </a:r>
          </a:p>
          <a:p>
            <a:endParaRPr lang="pt-BR" sz="2400" dirty="0" smtClean="0"/>
          </a:p>
          <a:p>
            <a:r>
              <a:rPr lang="pt-BR" sz="2400" dirty="0" smtClean="0"/>
              <a:t>2 - Então </a:t>
            </a:r>
            <a:r>
              <a:rPr lang="pt-BR" sz="2400" dirty="0"/>
              <a:t>se projeta um controlador que fará o sistema evoluir da forma desejada, além de se adaptar às mudanças dos elementos sob controle.</a:t>
            </a:r>
          </a:p>
        </p:txBody>
      </p:sp>
    </p:spTree>
    <p:extLst>
      <p:ext uri="{BB962C8B-B14F-4D97-AF65-F5344CB8AC3E}">
        <p14:creationId xmlns:p14="http://schemas.microsoft.com/office/powerpoint/2010/main" val="415744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5" name="Rectangle 4"/>
          <p:cNvSpPr/>
          <p:nvPr/>
        </p:nvSpPr>
        <p:spPr>
          <a:xfrm>
            <a:off x="510375" y="1743561"/>
            <a:ext cx="8197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pt-BR" sz="2800" dirty="0" smtClean="0"/>
              <a:t>Controle Completo:</a:t>
            </a:r>
          </a:p>
          <a:p>
            <a:pPr marL="914400" lvl="1" indent="-457200">
              <a:buFont typeface="Arial"/>
              <a:buChar char="•"/>
            </a:pPr>
            <a:r>
              <a:rPr lang="pt-BR" sz="2800" dirty="0" smtClean="0"/>
              <a:t>Um </a:t>
            </a:r>
            <a:r>
              <a:rPr lang="pt-BR" sz="2800" dirty="0"/>
              <a:t>sistema de </a:t>
            </a:r>
            <a:r>
              <a:rPr lang="pt-BR" sz="2800" dirty="0" smtClean="0"/>
              <a:t>controle </a:t>
            </a:r>
            <a:r>
              <a:rPr lang="pt-BR" sz="2800" dirty="0"/>
              <a:t>precisa realizar a automação completa do processo </a:t>
            </a:r>
            <a:r>
              <a:rPr lang="pt-BR" sz="2800" dirty="0" smtClean="0"/>
              <a:t>industrial.</a:t>
            </a:r>
          </a:p>
          <a:p>
            <a:pPr marL="914400" lvl="1" indent="-457200">
              <a:buFont typeface="Arial"/>
              <a:buChar char="•"/>
            </a:pPr>
            <a:endParaRPr lang="pt-BR" sz="2800" dirty="0" smtClean="0"/>
          </a:p>
          <a:p>
            <a:pPr marL="457200" indent="-457200">
              <a:buFont typeface="Arial"/>
              <a:buChar char="•"/>
            </a:pPr>
            <a:r>
              <a:rPr lang="pt-BR" sz="2800" dirty="0" err="1" smtClean="0"/>
              <a:t>Semi</a:t>
            </a:r>
            <a:r>
              <a:rPr lang="pt-BR" sz="2800" dirty="0" err="1"/>
              <a:t>-</a:t>
            </a:r>
            <a:r>
              <a:rPr lang="pt-BR" sz="2800" dirty="0" err="1" smtClean="0"/>
              <a:t>automáticos</a:t>
            </a:r>
            <a:r>
              <a:rPr lang="pt-BR" sz="2800" dirty="0" smtClean="0"/>
              <a:t>:</a:t>
            </a:r>
          </a:p>
          <a:p>
            <a:pPr marL="914400" lvl="1" indent="-457200">
              <a:buFont typeface="Arial"/>
              <a:buChar char="•"/>
            </a:pPr>
            <a:r>
              <a:rPr lang="pt-BR" sz="2800" dirty="0"/>
              <a:t>O</a:t>
            </a:r>
            <a:r>
              <a:rPr lang="pt-BR" sz="2800" dirty="0" smtClean="0"/>
              <a:t>nde </a:t>
            </a:r>
            <a:r>
              <a:rPr lang="pt-BR" sz="2800" dirty="0"/>
              <a:t>parte da ação necessitam intervenção manual. As escolhas dependerão do tipo de processo, custos envolvidos e segurança dos operadores.</a:t>
            </a:r>
          </a:p>
        </p:txBody>
      </p:sp>
    </p:spTree>
    <p:extLst>
      <p:ext uri="{BB962C8B-B14F-4D97-AF65-F5344CB8AC3E}">
        <p14:creationId xmlns:p14="http://schemas.microsoft.com/office/powerpoint/2010/main" val="422931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3" name="Rectangle 2"/>
          <p:cNvSpPr/>
          <p:nvPr/>
        </p:nvSpPr>
        <p:spPr>
          <a:xfrm>
            <a:off x="510374" y="1615361"/>
            <a:ext cx="8081259" cy="3539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 smtClean="0"/>
              <a:t>Exemplos: </a:t>
            </a:r>
          </a:p>
          <a:p>
            <a:endParaRPr lang="pt-BR" sz="2800" dirty="0" smtClean="0"/>
          </a:p>
          <a:p>
            <a:pPr algn="just"/>
            <a:r>
              <a:rPr lang="pt-BR" sz="2800" dirty="0" smtClean="0"/>
              <a:t>Robôs </a:t>
            </a:r>
            <a:r>
              <a:rPr lang="pt-BR" sz="2800" dirty="0"/>
              <a:t>industriais, linha de montagem de automóveis, manufatura de circuito eletrônico, fabricação de microchip (circuito integrado), sistemas de tratamento de água, refinaria de petróleo, usinas de geração de energia, siderúrgicas, petroquímicas...</a:t>
            </a:r>
          </a:p>
        </p:txBody>
      </p:sp>
    </p:spTree>
    <p:extLst>
      <p:ext uri="{BB962C8B-B14F-4D97-AF65-F5344CB8AC3E}">
        <p14:creationId xmlns:p14="http://schemas.microsoft.com/office/powerpoint/2010/main" val="173504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217" y="1627208"/>
            <a:ext cx="6615101" cy="368555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Controle e Automação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46912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895" y="367348"/>
            <a:ext cx="7943698" cy="1143000"/>
          </a:xfrm>
        </p:spPr>
        <p:txBody>
          <a:bodyPr/>
          <a:lstStyle/>
          <a:p>
            <a:pPr algn="l"/>
            <a:r>
              <a:rPr lang="pt-BR" sz="4400" dirty="0"/>
              <a:t>AFINAL, O QUE É CAD/CAM?</a:t>
            </a:r>
            <a:br>
              <a:rPr lang="pt-BR" sz="4400" dirty="0"/>
            </a:br>
            <a:endParaRPr lang="pt-BR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453555" y="6129115"/>
            <a:ext cx="38400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050" dirty="0" smtClean="0"/>
              <a:t>Fonte: https</a:t>
            </a:r>
            <a:r>
              <a:rPr lang="mr-IN" sz="1050" dirty="0"/>
              <a:t>://cerecvocepode.com.br/o-que-e-cadcam/</a:t>
            </a:r>
            <a:endParaRPr lang="pt-BR" sz="1050" dirty="0"/>
          </a:p>
        </p:txBody>
      </p:sp>
      <p:sp>
        <p:nvSpPr>
          <p:cNvPr id="6" name="Rectangle 5"/>
          <p:cNvSpPr/>
          <p:nvPr/>
        </p:nvSpPr>
        <p:spPr>
          <a:xfrm>
            <a:off x="453555" y="1392673"/>
            <a:ext cx="8280625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CAD/CAM é uma sigla em inglês para duas expressões:</a:t>
            </a:r>
          </a:p>
          <a:p>
            <a:endParaRPr lang="pt-BR" dirty="0"/>
          </a:p>
          <a:p>
            <a:r>
              <a:rPr lang="pt-BR" dirty="0"/>
              <a:t>CAD – </a:t>
            </a:r>
            <a:r>
              <a:rPr lang="pt-BR" dirty="0" err="1"/>
              <a:t>computer-aided</a:t>
            </a:r>
            <a:r>
              <a:rPr lang="pt-BR" dirty="0"/>
              <a:t> design (desenho assistido por computador)</a:t>
            </a:r>
          </a:p>
          <a:p>
            <a:endParaRPr lang="pt-BR" dirty="0"/>
          </a:p>
          <a:p>
            <a:r>
              <a:rPr lang="pt-BR" dirty="0"/>
              <a:t>CAM – </a:t>
            </a:r>
            <a:r>
              <a:rPr lang="pt-BR" dirty="0" err="1"/>
              <a:t>computer-aided</a:t>
            </a:r>
            <a:r>
              <a:rPr lang="pt-BR" dirty="0"/>
              <a:t> </a:t>
            </a:r>
            <a:r>
              <a:rPr lang="pt-BR" dirty="0" err="1"/>
              <a:t>manufacturing</a:t>
            </a:r>
            <a:r>
              <a:rPr lang="pt-BR" dirty="0"/>
              <a:t> (manufatura assistida por computador)</a:t>
            </a:r>
          </a:p>
          <a:p>
            <a:endParaRPr lang="pt-BR" dirty="0"/>
          </a:p>
          <a:p>
            <a:r>
              <a:rPr lang="pt-BR" dirty="0"/>
              <a:t>Atualmente essa tecnologia é utilizada em diversos mercados para realizar o desenho e manufatura de moldes de fundição, lâminas estampadas, ferramentas, desenho de calçados, distribuição de plantas e desenhos e fabricação de próteses dentárias.</a:t>
            </a:r>
          </a:p>
          <a:p>
            <a:endParaRPr lang="pt-BR" dirty="0"/>
          </a:p>
          <a:p>
            <a:r>
              <a:rPr lang="pt-BR" dirty="0"/>
              <a:t>Resumidamente, para os dentistas, o CAD/CAM é, portanto, a capacidade de realizar o desenho de uma prótese no computador, ao mesmo tempo em que seu aparelho consegue enviar o comando para uma máquina que realizará a manufatura daquele desenho, transformando-o em uma prótese pronta para ser instalada na boca do paciente, em apenas alguns minutos.</a:t>
            </a:r>
          </a:p>
        </p:txBody>
      </p:sp>
    </p:spTree>
    <p:extLst>
      <p:ext uri="{BB962C8B-B14F-4D97-AF65-F5344CB8AC3E}">
        <p14:creationId xmlns:p14="http://schemas.microsoft.com/office/powerpoint/2010/main" val="1543422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4" name="Rectangle 3"/>
          <p:cNvSpPr/>
          <p:nvPr/>
        </p:nvSpPr>
        <p:spPr>
          <a:xfrm>
            <a:off x="233257" y="1614965"/>
            <a:ext cx="86953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 smtClean="0"/>
              <a:t>A pirâmide da automação</a:t>
            </a:r>
          </a:p>
          <a:p>
            <a:endParaRPr lang="pt-BR" sz="2000" dirty="0"/>
          </a:p>
          <a:p>
            <a:r>
              <a:rPr lang="pt-BR" sz="2000" dirty="0" smtClean="0"/>
              <a:t>Nível </a:t>
            </a:r>
            <a:r>
              <a:rPr lang="pt-BR" sz="2000" dirty="0"/>
              <a:t>1: Aquisição de Dados e Controle Manual. Composto por máquinas, componentes e dispositivos da planta, como sensores, atuadores e dispositivos de campo.</a:t>
            </a:r>
          </a:p>
          <a:p>
            <a:endParaRPr lang="pt-BR" sz="2000" dirty="0"/>
          </a:p>
          <a:p>
            <a:r>
              <a:rPr lang="pt-BR" sz="2000" dirty="0"/>
              <a:t>Nível 2: Controle Individual (</a:t>
            </a:r>
            <a:r>
              <a:rPr lang="pt-BR" sz="2000" dirty="0" err="1"/>
              <a:t>PLCs</a:t>
            </a:r>
            <a:r>
              <a:rPr lang="pt-BR" sz="2000" dirty="0"/>
              <a:t>, </a:t>
            </a:r>
            <a:r>
              <a:rPr lang="pt-BR" sz="2000" dirty="0" err="1"/>
              <a:t>SDCDs</a:t>
            </a:r>
            <a:r>
              <a:rPr lang="pt-BR" sz="2000" dirty="0"/>
              <a:t>, relés). Nível onde se encontram os equipamentos que executam o controle automático das atividades da planta</a:t>
            </a:r>
            <a:r>
              <a:rPr lang="pt-BR" sz="2000" dirty="0" smtClean="0"/>
              <a:t>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29778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3257" y="1930340"/>
            <a:ext cx="86953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/>
              <a:t>Nível </a:t>
            </a:r>
            <a:r>
              <a:rPr lang="pt-BR" sz="2000" dirty="0"/>
              <a:t>3: Controle de Grupo (célula de trabalho), gerenciamento e Otimização de Processo. Permite a supervisão do processo, normalmente possui banco de dados com informações relativas ao processo.</a:t>
            </a:r>
          </a:p>
          <a:p>
            <a:endParaRPr lang="pt-BR" sz="2000" dirty="0"/>
          </a:p>
          <a:p>
            <a:r>
              <a:rPr lang="pt-BR" sz="2000" dirty="0"/>
              <a:t>Nível 4: Controle fabril total, produção e programação. Nível responsável pela programação e pelo planejamento da produção realizando o controle e a logística de suprimentos. Condiz com o gerenciamento da planta</a:t>
            </a:r>
            <a:r>
              <a:rPr lang="pt-BR" sz="2000" dirty="0" smtClean="0"/>
              <a:t>.</a:t>
            </a:r>
          </a:p>
          <a:p>
            <a:endParaRPr lang="pt-BR" sz="2000" dirty="0"/>
          </a:p>
          <a:p>
            <a:r>
              <a:rPr lang="pt-BR" sz="2000" dirty="0"/>
              <a:t>Nível 5: Planejamento Estratégico e Controle sobre vendas e custos. Administração de recursos da empresa. Neste nível encontram-se os softwares para gestão de venda e gestão financeira, o gerenciamento corporativo.</a:t>
            </a:r>
          </a:p>
          <a:p>
            <a:endParaRPr lang="pt-B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Controle e Automação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28151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0" y="1277740"/>
            <a:ext cx="6756400" cy="5080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Controle e Automação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170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28590" y="2847215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pt-BR" dirty="0"/>
              <a:t>Teoria de controle</a:t>
            </a:r>
            <a:br>
              <a:rPr lang="pt-BR" dirty="0"/>
            </a:br>
            <a:endParaRPr lang="pt-BR" dirty="0"/>
          </a:p>
        </p:txBody>
      </p:sp>
      <p:sp>
        <p:nvSpPr>
          <p:cNvPr id="2" name="Rectangle 1"/>
          <p:cNvSpPr/>
          <p:nvPr/>
        </p:nvSpPr>
        <p:spPr>
          <a:xfrm>
            <a:off x="252805" y="6156903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 smtClean="0"/>
              <a:t>Fonte</a:t>
            </a:r>
            <a:r>
              <a:rPr lang="en-US" sz="1100" dirty="0" smtClean="0"/>
              <a:t>: https</a:t>
            </a:r>
            <a:r>
              <a:rPr lang="en-US" sz="1100" dirty="0"/>
              <a:t>://</a:t>
            </a:r>
            <a:r>
              <a:rPr lang="en-US" sz="1100" dirty="0" err="1"/>
              <a:t>pt.wikipedia.org</a:t>
            </a:r>
            <a:r>
              <a:rPr lang="en-US" sz="1100" dirty="0"/>
              <a:t>/wiki/</a:t>
            </a:r>
            <a:r>
              <a:rPr lang="en-US" sz="1100" dirty="0" err="1"/>
              <a:t>Teoria_de_controle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90022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6" name="Rectangle 5"/>
          <p:cNvSpPr/>
          <p:nvPr/>
        </p:nvSpPr>
        <p:spPr>
          <a:xfrm>
            <a:off x="252805" y="1855302"/>
            <a:ext cx="8662797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A </a:t>
            </a:r>
            <a:r>
              <a:rPr lang="pt-BR" sz="2800" dirty="0">
                <a:solidFill>
                  <a:schemeClr val="accent1"/>
                </a:solidFill>
              </a:rPr>
              <a:t>teoria de controle </a:t>
            </a:r>
            <a:r>
              <a:rPr lang="pt-BR" sz="2400" dirty="0" smtClean="0"/>
              <a:t>- </a:t>
            </a:r>
            <a:r>
              <a:rPr lang="pt-BR" sz="2400" dirty="0"/>
              <a:t>dentro da engenharia e da matemática - trata do comportamento de sistemas dinâmicos. A saída desejada de um sistema é chamada de referência. Quando uma ou mais variáveis de saída necessitam seguir uma certa referência ao longo do tempo, um controlador manipula as entradas do sistema para obter o efeito desejado nas saídas deste sistema.</a:t>
            </a:r>
          </a:p>
        </p:txBody>
      </p:sp>
    </p:spTree>
    <p:extLst>
      <p:ext uri="{BB962C8B-B14F-4D97-AF65-F5344CB8AC3E}">
        <p14:creationId xmlns:p14="http://schemas.microsoft.com/office/powerpoint/2010/main" val="3934078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EMENTA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061" y="1762282"/>
            <a:ext cx="7775234" cy="4587118"/>
          </a:xfrm>
        </p:spPr>
        <p:txBody>
          <a:bodyPr>
            <a:noAutofit/>
          </a:bodyPr>
          <a:lstStyle/>
          <a:p>
            <a:r>
              <a:rPr lang="pt-BR" sz="2800" dirty="0" smtClean="0"/>
              <a:t>Métodos </a:t>
            </a:r>
            <a:r>
              <a:rPr lang="pt-BR" sz="2800" dirty="0"/>
              <a:t>de controle </a:t>
            </a:r>
            <a:r>
              <a:rPr lang="pt-BR" sz="2800" dirty="0" smtClean="0"/>
              <a:t>de </a:t>
            </a:r>
            <a:r>
              <a:rPr lang="pt-BR" sz="2800" dirty="0"/>
              <a:t>Automação</a:t>
            </a:r>
            <a:r>
              <a:rPr lang="pt-BR" sz="2800" dirty="0" smtClean="0"/>
              <a:t>.</a:t>
            </a:r>
          </a:p>
          <a:p>
            <a:r>
              <a:rPr lang="pt-BR" sz="2800" dirty="0" smtClean="0"/>
              <a:t>Processos </a:t>
            </a:r>
            <a:r>
              <a:rPr lang="pt-BR" sz="2800" dirty="0"/>
              <a:t>Mecatrônicos de controle de </a:t>
            </a:r>
            <a:r>
              <a:rPr lang="pt-BR" sz="2800" dirty="0" smtClean="0"/>
              <a:t>automação.</a:t>
            </a:r>
          </a:p>
          <a:p>
            <a:r>
              <a:rPr lang="pt-BR" sz="2800" dirty="0" smtClean="0"/>
              <a:t>Dispositivos </a:t>
            </a:r>
            <a:r>
              <a:rPr lang="pt-BR" sz="2800" dirty="0"/>
              <a:t>e componentes da engenharia Mecatrônica: Mecânicos; Elétricos; eletrônicos; magnéticos e ópticos</a:t>
            </a:r>
            <a:r>
              <a:rPr lang="pt-BR" sz="2800" dirty="0" smtClean="0"/>
              <a:t>.</a:t>
            </a:r>
          </a:p>
          <a:p>
            <a:r>
              <a:rPr lang="pt-BR" sz="2800" dirty="0" smtClean="0"/>
              <a:t> Sistemas </a:t>
            </a:r>
            <a:r>
              <a:rPr lang="pt-BR" sz="2800" dirty="0"/>
              <a:t>Discreto e Contínuo. </a:t>
            </a:r>
            <a:r>
              <a:rPr lang="pt-BR" sz="2800" dirty="0" smtClean="0"/>
              <a:t> 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63897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14" y="1576210"/>
            <a:ext cx="7408349" cy="18706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09813" y="3623370"/>
            <a:ext cx="740834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/>
              <a:t>Concepção de malha de realimentação usada para controlar o comportamento dinâmico de um sistema. Neste caso, a realimentação é negativa, pois o valor medido da saída é subtraído do valor de referência almejado, resultando em uma medição do erro, que é amplificado pelo controlador e aplicado à entrada do mesmo sistema, visando uma atuação corretiva.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279" y="614824"/>
            <a:ext cx="4974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Malha fechada</a:t>
            </a:r>
            <a:endParaRPr lang="x-none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39220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5642" y="1983546"/>
            <a:ext cx="2794000" cy="10287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0597" y="3520490"/>
            <a:ext cx="82806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/>
              <a:t>Controlador de malha aberta consiste em um sistema que não possui realimentação. Mais detalhadamente o controle em malha aberta consiste em aplicar um sinal de controle na entrada de um sistema, esperando-se que na saída a variável controlada consiga atingir um determinado valor ou apresente um determinado comportamento desejado.</a:t>
            </a:r>
          </a:p>
        </p:txBody>
      </p:sp>
      <p:sp>
        <p:nvSpPr>
          <p:cNvPr id="7" name="Rectangle 6"/>
          <p:cNvSpPr/>
          <p:nvPr/>
        </p:nvSpPr>
        <p:spPr>
          <a:xfrm>
            <a:off x="971360" y="757362"/>
            <a:ext cx="4402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Malha Aberta</a:t>
            </a:r>
            <a:endParaRPr lang="x-none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2437080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7" name="Rectangle 6"/>
          <p:cNvSpPr/>
          <p:nvPr/>
        </p:nvSpPr>
        <p:spPr>
          <a:xfrm>
            <a:off x="324175" y="757362"/>
            <a:ext cx="5696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Controle ON/OFF</a:t>
            </a:r>
            <a:endParaRPr lang="x-none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4175" y="1859340"/>
            <a:ext cx="84747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/>
              <a:t>A Ação de Controle </a:t>
            </a:r>
            <a:r>
              <a:rPr lang="pt-BR" sz="2000" dirty="0" err="1"/>
              <a:t>On</a:t>
            </a:r>
            <a:r>
              <a:rPr lang="pt-BR" sz="2000" dirty="0"/>
              <a:t>-Off (ou Liga-Desliga) é utilizada quando o processo permite uma oscilação contínua da variável controlada em torno do </a:t>
            </a:r>
            <a:r>
              <a:rPr lang="pt-BR" sz="2000" dirty="0" err="1"/>
              <a:t>setpoint</a:t>
            </a:r>
            <a:r>
              <a:rPr lang="pt-BR" sz="2000" dirty="0"/>
              <a:t>. A saída do controlador muda de ligada para desligada, ou vice-e-versa, à medida que o sinal do erro passa pelo ponto de ajuste (</a:t>
            </a:r>
            <a:r>
              <a:rPr lang="pt-BR" sz="2000" dirty="0" err="1"/>
              <a:t>setpoint</a:t>
            </a:r>
            <a:r>
              <a:rPr lang="pt-BR" sz="2000" dirty="0"/>
              <a:t>)</a:t>
            </a:r>
            <a:r>
              <a:rPr lang="pt-BR" sz="2000" dirty="0" smtClean="0"/>
              <a:t>.</a:t>
            </a:r>
          </a:p>
          <a:p>
            <a:pPr algn="just"/>
            <a:endParaRPr lang="pt-BR" sz="2000" dirty="0" smtClean="0"/>
          </a:p>
          <a:p>
            <a:pPr algn="just"/>
            <a:r>
              <a:rPr lang="pt-BR" sz="2000" dirty="0" smtClean="0"/>
              <a:t>Exemplo: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 smtClean="0"/>
              <a:t>O </a:t>
            </a:r>
            <a:r>
              <a:rPr lang="pt-BR" sz="2000" dirty="0"/>
              <a:t>elemento final de controle é uma válvula do tipo solenoide, que assume somente uma das duas posições possíveis: aberta ou fechada.</a:t>
            </a:r>
          </a:p>
        </p:txBody>
      </p:sp>
    </p:spTree>
    <p:extLst>
      <p:ext uri="{BB962C8B-B14F-4D97-AF65-F5344CB8AC3E}">
        <p14:creationId xmlns:p14="http://schemas.microsoft.com/office/powerpoint/2010/main" val="37232357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7" name="Rectangle 6"/>
          <p:cNvSpPr/>
          <p:nvPr/>
        </p:nvSpPr>
        <p:spPr>
          <a:xfrm>
            <a:off x="324175" y="757362"/>
            <a:ext cx="73023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Controle Proporcional</a:t>
            </a:r>
            <a:endParaRPr lang="x-none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99383" y="2905780"/>
            <a:ext cx="415142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/>
              <a:t>No controle dito proporcional, a correção, ou ação do controlador, é proporcional ao erro, ou seja à diferença entre o valor ideal e o valor atual da variável controlada.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75" y="2090172"/>
            <a:ext cx="4189264" cy="4189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75395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7" name="Rectangle 6"/>
          <p:cNvSpPr/>
          <p:nvPr/>
        </p:nvSpPr>
        <p:spPr>
          <a:xfrm>
            <a:off x="592175" y="757362"/>
            <a:ext cx="42263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Controle PID</a:t>
            </a:r>
            <a:endParaRPr lang="x-none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2805" y="1997839"/>
            <a:ext cx="851687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Controlador proporcional integral derivativo, controlador PID ou simplesmente PID, é uma técnica de controle de processos que une as ações derivativa, integral e proporcional, fazendo assim com que o sinal de erro seja minimizado pela ação proporcional, zerado pela ação integral e obtido com uma velocidade </a:t>
            </a:r>
            <a:r>
              <a:rPr lang="pt-BR" sz="2400" dirty="0" err="1"/>
              <a:t>antecipativa</a:t>
            </a:r>
            <a:r>
              <a:rPr lang="pt-BR" sz="2400" dirty="0"/>
              <a:t> pela ação derivativa.</a:t>
            </a:r>
          </a:p>
        </p:txBody>
      </p:sp>
    </p:spTree>
    <p:extLst>
      <p:ext uri="{BB962C8B-B14F-4D97-AF65-F5344CB8AC3E}">
        <p14:creationId xmlns:p14="http://schemas.microsoft.com/office/powerpoint/2010/main" val="42600888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7" name="Rectangle 6"/>
          <p:cNvSpPr/>
          <p:nvPr/>
        </p:nvSpPr>
        <p:spPr>
          <a:xfrm>
            <a:off x="345820" y="899899"/>
            <a:ext cx="3034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Conceito</a:t>
            </a:r>
            <a:endParaRPr lang="x-none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5820" y="2128263"/>
            <a:ext cx="84142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/>
              <a:t>Considere o controle de navegação do automóvel, que é um dispositivo projetado para manter o veículo em uma velocidade constante. A variável de saída do sistema é a velocidade do veículo. A variável de entrada é o torque de saída do motor, que é regulada pelo acelerador.</a:t>
            </a:r>
          </a:p>
        </p:txBody>
      </p:sp>
    </p:spTree>
    <p:extLst>
      <p:ext uri="{BB962C8B-B14F-4D97-AF65-F5344CB8AC3E}">
        <p14:creationId xmlns:p14="http://schemas.microsoft.com/office/powerpoint/2010/main" val="42891015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7" name="Rectangle 6"/>
          <p:cNvSpPr/>
          <p:nvPr/>
        </p:nvSpPr>
        <p:spPr>
          <a:xfrm>
            <a:off x="345820" y="899899"/>
            <a:ext cx="3034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Conceito</a:t>
            </a:r>
            <a:endParaRPr lang="x-none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5819" y="1859340"/>
            <a:ext cx="84401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Uma maneira simples de projetar um controle de navegação é bloquear a aceleração quando o motorista ativa o controle de navegação. No entanto, em terrenos acidentados, o veículo frenará quando o carro subir e acelerará quando ele descer. Esse tipo de controlador utiliza um sistema chamado de Controle em malha aberta porque não há conexão direta entre a saída do sistema e suas entradas.</a:t>
            </a:r>
          </a:p>
        </p:txBody>
      </p:sp>
    </p:spTree>
    <p:extLst>
      <p:ext uri="{BB962C8B-B14F-4D97-AF65-F5344CB8AC3E}">
        <p14:creationId xmlns:p14="http://schemas.microsoft.com/office/powerpoint/2010/main" val="36876524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2805" y="194370"/>
            <a:ext cx="5637010" cy="882119"/>
          </a:xfrm>
        </p:spPr>
        <p:txBody>
          <a:bodyPr/>
          <a:lstStyle/>
          <a:p>
            <a:r>
              <a:rPr lang="pt-BR" dirty="0" smtClean="0"/>
              <a:t>Controle e Automação</a:t>
            </a:r>
            <a:endParaRPr lang="pt-BR" dirty="0"/>
          </a:p>
        </p:txBody>
      </p:sp>
      <p:sp>
        <p:nvSpPr>
          <p:cNvPr id="7" name="Rectangle 6"/>
          <p:cNvSpPr/>
          <p:nvPr/>
        </p:nvSpPr>
        <p:spPr>
          <a:xfrm>
            <a:off x="345820" y="899899"/>
            <a:ext cx="3034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Conceito</a:t>
            </a:r>
            <a:endParaRPr lang="x-none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5819" y="2136339"/>
            <a:ext cx="82846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Em um sistema de Controle em malha fechada, um elemento de realimentação monitora constantemente a velocidade do veículo e ajusta o acelerador conforme necessário para manter a velocidade desejada. Este sinal de realimentação compensa as variações provocadas por fatores externos como mudança na inclinação do solo ou velocidade do vento.</a:t>
            </a:r>
          </a:p>
        </p:txBody>
      </p:sp>
    </p:spTree>
    <p:extLst>
      <p:ext uri="{BB962C8B-B14F-4D97-AF65-F5344CB8AC3E}">
        <p14:creationId xmlns:p14="http://schemas.microsoft.com/office/powerpoint/2010/main" val="13885588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23613" y="1596806"/>
            <a:ext cx="81198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É </a:t>
            </a:r>
            <a:r>
              <a:rPr lang="pt-BR" sz="2400" dirty="0"/>
              <a:t>um dispositivo que responde a um estímulo físico/químico de maneira específica e que pode ser transformado em outra grandeza física para fins de medição e/ou </a:t>
            </a:r>
            <a:r>
              <a:rPr lang="pt-BR" sz="2400" dirty="0" smtClean="0"/>
              <a:t>monitoramento.</a:t>
            </a:r>
          </a:p>
          <a:p>
            <a:pPr algn="just"/>
            <a:r>
              <a:rPr lang="pt-BR" sz="2400" dirty="0" smtClean="0"/>
              <a:t>Desta </a:t>
            </a:r>
            <a:r>
              <a:rPr lang="pt-BR" sz="2400" dirty="0"/>
              <a:t>forma, o sensor associado a um módulo de transformação do estímulo em uma grandeza para fins de medição e/ou monitoramento pode ser definido como transdutor ou medidor, que converte um tipo de energia em outro.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325547" y="421538"/>
            <a:ext cx="6827668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pt-BR" dirty="0" smtClean="0"/>
              <a:t>Sensor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00170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5547" y="421538"/>
            <a:ext cx="6827668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pt-BR" dirty="0" smtClean="0"/>
              <a:t>Transdutor</a:t>
            </a:r>
            <a:endParaRPr lang="pt-BR" dirty="0"/>
          </a:p>
        </p:txBody>
      </p:sp>
      <p:sp>
        <p:nvSpPr>
          <p:cNvPr id="2" name="Rectangle 1"/>
          <p:cNvSpPr/>
          <p:nvPr/>
        </p:nvSpPr>
        <p:spPr>
          <a:xfrm>
            <a:off x="325546" y="1564538"/>
            <a:ext cx="855117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/>
              <a:t>Transdutor é um dispositivo utilizado em medição que fornece uma grandeza de saída. Essa tem uma relação especificada com uma grandeza de entrada</a:t>
            </a:r>
            <a:r>
              <a:rPr lang="pt-BR" sz="2000" dirty="0" smtClean="0"/>
              <a:t>.</a:t>
            </a:r>
            <a:endParaRPr lang="pt-BR" sz="2000" dirty="0"/>
          </a:p>
          <a:p>
            <a:pPr algn="just"/>
            <a:endParaRPr lang="pt-BR" sz="2000" dirty="0"/>
          </a:p>
          <a:p>
            <a:pPr algn="just"/>
            <a:r>
              <a:rPr lang="pt-BR" sz="2000" dirty="0"/>
              <a:t>Na prática, transdutor é um dispositivo que converte uma informação de algum fenômeno físico captada por um sensor em um sinal detectável, que pode ser elétrico, mecânico, ótico, entre outros. Isto é, o transdutor transforma um tipo de energia em outro. O objetivo é poder trabalhar com uma variável mais facilmente quantificada. </a:t>
            </a:r>
            <a:endParaRPr lang="pt-BR" sz="2000" dirty="0" smtClean="0"/>
          </a:p>
          <a:p>
            <a:pPr algn="just"/>
            <a:endParaRPr lang="pt-BR" sz="2000" dirty="0"/>
          </a:p>
          <a:p>
            <a:pPr algn="just"/>
            <a:r>
              <a:rPr lang="pt-BR" sz="2000" dirty="0" smtClean="0"/>
              <a:t>Um </a:t>
            </a:r>
            <a:r>
              <a:rPr lang="pt-BR" sz="2000" dirty="0"/>
              <a:t>exemplo é o tubo capilar interno de um termômetro de bulbo, que permite a expansão do mercúrio para aferir a temperatura desejada.</a:t>
            </a:r>
          </a:p>
        </p:txBody>
      </p:sp>
    </p:spTree>
    <p:extLst>
      <p:ext uri="{BB962C8B-B14F-4D97-AF65-F5344CB8AC3E}">
        <p14:creationId xmlns:p14="http://schemas.microsoft.com/office/powerpoint/2010/main" val="138382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7174149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Padronização das provas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061" y="1615360"/>
            <a:ext cx="7775234" cy="3474720"/>
          </a:xfrm>
        </p:spPr>
        <p:txBody>
          <a:bodyPr>
            <a:noAutofit/>
          </a:bodyPr>
          <a:lstStyle/>
          <a:p>
            <a:r>
              <a:rPr lang="pt-BR" sz="2800" dirty="0" smtClean="0"/>
              <a:t>O conteúdo das provas é acumulativo;</a:t>
            </a:r>
          </a:p>
          <a:p>
            <a:r>
              <a:rPr lang="pt-BR" sz="2800" dirty="0" smtClean="0"/>
              <a:t>Questões de Asserção-Razão; (Porque)</a:t>
            </a:r>
          </a:p>
          <a:p>
            <a:r>
              <a:rPr lang="pt-BR" sz="2800" dirty="0" smtClean="0"/>
              <a:t>Questão de Múltipla escolha;</a:t>
            </a:r>
          </a:p>
          <a:p>
            <a:r>
              <a:rPr lang="pt-BR" sz="2800" dirty="0" smtClean="0"/>
              <a:t>Questão de múltiplos itens;</a:t>
            </a:r>
            <a:endParaRPr lang="pt-BR" sz="2800" dirty="0"/>
          </a:p>
        </p:txBody>
      </p:sp>
      <p:pic>
        <p:nvPicPr>
          <p:cNvPr id="4" name="Picture 3" descr="Captura de Tela 2018-07-30 às 14.58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4992" y="3933090"/>
            <a:ext cx="6069531" cy="274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9986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5547" y="421538"/>
            <a:ext cx="6827668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pt-BR" dirty="0" smtClean="0"/>
              <a:t>Aplicação</a:t>
            </a:r>
            <a:endParaRPr lang="pt-BR" dirty="0"/>
          </a:p>
        </p:txBody>
      </p:sp>
      <p:sp>
        <p:nvSpPr>
          <p:cNvPr id="3" name="Rectangle 2"/>
          <p:cNvSpPr/>
          <p:nvPr/>
        </p:nvSpPr>
        <p:spPr>
          <a:xfrm>
            <a:off x="536571" y="1937931"/>
            <a:ext cx="80809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Os sensores são largamente usados na medicina, indústria, agricultura e robótica como meio de prover informações de processos físicos/químicos/biológicos em substituição à capacidade humana (sentidos humanos) e em apoio ao monitoramento e ao controle desses processos.</a:t>
            </a:r>
          </a:p>
        </p:txBody>
      </p:sp>
    </p:spTree>
    <p:extLst>
      <p:ext uri="{BB962C8B-B14F-4D97-AF65-F5344CB8AC3E}">
        <p14:creationId xmlns:p14="http://schemas.microsoft.com/office/powerpoint/2010/main" val="38740293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5547" y="421538"/>
            <a:ext cx="6827668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pt-BR" dirty="0" smtClean="0"/>
              <a:t>Sensor </a:t>
            </a:r>
            <a:r>
              <a:rPr lang="pt-BR" dirty="0" err="1" smtClean="0"/>
              <a:t>Vs</a:t>
            </a:r>
            <a:r>
              <a:rPr lang="pt-BR" dirty="0" smtClean="0"/>
              <a:t> Transdutor</a:t>
            </a:r>
            <a:endParaRPr lang="pt-BR" dirty="0"/>
          </a:p>
        </p:txBody>
      </p:sp>
      <p:sp>
        <p:nvSpPr>
          <p:cNvPr id="2" name="Rectangle 1"/>
          <p:cNvSpPr/>
          <p:nvPr/>
        </p:nvSpPr>
        <p:spPr>
          <a:xfrm>
            <a:off x="325547" y="1956496"/>
            <a:ext cx="85252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/>
              <a:t>É importante diferenciar um sensor de um transdutor, apesar de parecer a mesma coisa. </a:t>
            </a:r>
            <a:endParaRPr lang="pt-BR" sz="2400" dirty="0" smtClean="0"/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Sensor </a:t>
            </a:r>
            <a:r>
              <a:rPr lang="pt-BR" sz="2400" dirty="0"/>
              <a:t>é o dispositivo que vai receber o estímulo geralmente físico, químico ou biológico, e transdutor vai transformar este estímulo, relacionado a uma energia, em outro tipo de energia para fins de observação. </a:t>
            </a: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23389145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5547" y="421538"/>
            <a:ext cx="6827668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pt-BR" dirty="0" smtClean="0"/>
              <a:t>Sensor </a:t>
            </a:r>
            <a:r>
              <a:rPr lang="pt-BR" dirty="0" err="1" smtClean="0"/>
              <a:t>Vs</a:t>
            </a:r>
            <a:r>
              <a:rPr lang="pt-BR" dirty="0" smtClean="0"/>
              <a:t> Transdutor</a:t>
            </a:r>
            <a:endParaRPr lang="pt-BR" dirty="0"/>
          </a:p>
        </p:txBody>
      </p:sp>
      <p:sp>
        <p:nvSpPr>
          <p:cNvPr id="2" name="Rectangle 1"/>
          <p:cNvSpPr/>
          <p:nvPr/>
        </p:nvSpPr>
        <p:spPr>
          <a:xfrm>
            <a:off x="325547" y="1490008"/>
            <a:ext cx="85252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Por </a:t>
            </a:r>
            <a:r>
              <a:rPr lang="pt-BR" sz="2400" dirty="0"/>
              <a:t>exemplo, um termômetro tem como sensor o mercúrio, que se expande com o aumento da temperatura, sendo o tubo capilar que contém o mercúrio com uma escala ao lado sendo o transdutor</a:t>
            </a:r>
            <a:r>
              <a:rPr lang="pt-BR" sz="2400" dirty="0" smtClean="0"/>
              <a:t>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Assim</a:t>
            </a:r>
            <a:r>
              <a:rPr lang="pt-BR" sz="2400" dirty="0"/>
              <a:t>, um sensor pode ter intrínseco a ele um transdutor, ou seja, ele se sensibiliza com uma grandeza física/química/biológica e reage com uma saída que pode ser em outra </a:t>
            </a:r>
            <a:r>
              <a:rPr lang="pt-BR" sz="2400" dirty="0" smtClean="0"/>
              <a:t>grandeza.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2283494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325547" y="421538"/>
            <a:ext cx="6827668" cy="11430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pt-BR" dirty="0" smtClean="0"/>
              <a:t>Sensor </a:t>
            </a:r>
            <a:r>
              <a:rPr lang="pt-BR" dirty="0" err="1" smtClean="0"/>
              <a:t>Vs</a:t>
            </a:r>
            <a:r>
              <a:rPr lang="pt-BR" dirty="0" smtClean="0"/>
              <a:t> Transdutor</a:t>
            </a:r>
            <a:endParaRPr lang="pt-BR" dirty="0"/>
          </a:p>
        </p:txBody>
      </p:sp>
      <p:sp>
        <p:nvSpPr>
          <p:cNvPr id="2" name="Rectangle 1"/>
          <p:cNvSpPr/>
          <p:nvPr/>
        </p:nvSpPr>
        <p:spPr>
          <a:xfrm>
            <a:off x="325547" y="2189738"/>
            <a:ext cx="85252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/>
              <a:t>Mas </a:t>
            </a:r>
            <a:r>
              <a:rPr lang="pt-BR" sz="2400" dirty="0"/>
              <a:t>um transdutor não necessariamente é um sensor, pois ele apenas converte um sinal em outro, uma energia em outra. A literatura está repleta de tentativas de definir os termos "sensor" e "transdutor", sendo alvo de trabalhos em várias instituições internacionais relacionadas a desenvolvimento de padrões</a:t>
            </a:r>
            <a:r>
              <a:rPr lang="pt-BR" sz="2400" dirty="0" smtClean="0"/>
              <a:t>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31138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7174149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Valores</a:t>
            </a:r>
            <a:endParaRPr lang="pt-BR" dirty="0"/>
          </a:p>
        </p:txBody>
      </p:sp>
      <p:pic>
        <p:nvPicPr>
          <p:cNvPr id="5" name="Picture 4" descr="Captura de Tela 2018-07-30 às 14.55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9925"/>
            <a:ext cx="9144000" cy="513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32156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7174149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Valores</a:t>
            </a:r>
            <a:endParaRPr lang="pt-BR" dirty="0"/>
          </a:p>
        </p:txBody>
      </p:sp>
      <p:pic>
        <p:nvPicPr>
          <p:cNvPr id="3" name="Picture 2" descr="Captura de Tela 2018-08-06 às 19.06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00" y="1495257"/>
            <a:ext cx="8801100" cy="473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3215259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6512511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dirty="0" smtClean="0"/>
              <a:t>EMENTA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060" y="1762282"/>
            <a:ext cx="8267665" cy="4587118"/>
          </a:xfrm>
        </p:spPr>
        <p:txBody>
          <a:bodyPr>
            <a:noAutofit/>
          </a:bodyPr>
          <a:lstStyle/>
          <a:p>
            <a:r>
              <a:rPr lang="pt-BR" sz="3600" dirty="0" smtClean="0">
                <a:solidFill>
                  <a:srgbClr val="4E67C8"/>
                </a:solidFill>
              </a:rPr>
              <a:t>Métodos </a:t>
            </a:r>
            <a:r>
              <a:rPr lang="pt-BR" sz="3600" dirty="0">
                <a:solidFill>
                  <a:srgbClr val="4E67C8"/>
                </a:solidFill>
              </a:rPr>
              <a:t>de controle </a:t>
            </a:r>
            <a:r>
              <a:rPr lang="pt-BR" sz="3600" dirty="0" smtClean="0">
                <a:solidFill>
                  <a:srgbClr val="4E67C8"/>
                </a:solidFill>
              </a:rPr>
              <a:t>de </a:t>
            </a:r>
            <a:r>
              <a:rPr lang="pt-BR" sz="3600" dirty="0">
                <a:solidFill>
                  <a:srgbClr val="4E67C8"/>
                </a:solidFill>
              </a:rPr>
              <a:t>Automação</a:t>
            </a:r>
            <a:r>
              <a:rPr lang="pt-BR" sz="3600" dirty="0" smtClean="0">
                <a:solidFill>
                  <a:srgbClr val="4E67C8"/>
                </a:solidFill>
              </a:rPr>
              <a:t>.</a:t>
            </a:r>
          </a:p>
          <a:p>
            <a:r>
              <a:rPr lang="pt-BR" sz="2400" dirty="0" smtClean="0"/>
              <a:t>Processos </a:t>
            </a:r>
            <a:r>
              <a:rPr lang="pt-BR" sz="2400" dirty="0"/>
              <a:t>Mecatrônicos de controle de </a:t>
            </a:r>
            <a:r>
              <a:rPr lang="pt-BR" sz="2400" dirty="0" smtClean="0"/>
              <a:t>automação.</a:t>
            </a:r>
          </a:p>
          <a:p>
            <a:r>
              <a:rPr lang="pt-BR" sz="2400" dirty="0" smtClean="0"/>
              <a:t>Dispositivos </a:t>
            </a:r>
            <a:r>
              <a:rPr lang="pt-BR" sz="2400" dirty="0"/>
              <a:t>e componentes da engenharia Mecatrônica: Mecânicos; Elétricos; eletrônicos; magnéticos e ópticos</a:t>
            </a:r>
            <a:r>
              <a:rPr lang="pt-BR" sz="2400" dirty="0" smtClean="0"/>
              <a:t>.</a:t>
            </a:r>
          </a:p>
          <a:p>
            <a:r>
              <a:rPr lang="pt-BR" sz="2400" dirty="0" smtClean="0"/>
              <a:t> Sistemas </a:t>
            </a:r>
            <a:r>
              <a:rPr lang="pt-BR" sz="2400" dirty="0"/>
              <a:t>Discreto e Contínuo. </a:t>
            </a:r>
            <a:r>
              <a:rPr lang="pt-BR" sz="2400" dirty="0" smtClean="0"/>
              <a:t> 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60752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images.jpe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 anchor="t"/>
          <a:lstStyle/>
          <a:p>
            <a:r>
              <a:rPr lang="pt-BR" dirty="0"/>
              <a:t>Métodos de controle de </a:t>
            </a:r>
            <a:r>
              <a:rPr lang="pt-BR" dirty="0" smtClean="0"/>
              <a:t>Automação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dirty="0"/>
              <a:t>O Controle e Automação integra o conhecimento em diversas áreas, como elétrica, mecânica, eletrônica e computação, para melhorar processos e produtos.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827668" cy="1143000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Controle e Automação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1635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75" y="472361"/>
            <a:ext cx="8184929" cy="1143000"/>
          </a:xfrm>
        </p:spPr>
        <p:txBody>
          <a:bodyPr/>
          <a:lstStyle/>
          <a:p>
            <a:pPr algn="l"/>
            <a:r>
              <a:rPr lang="pt-BR" sz="3600" dirty="0"/>
              <a:t>Métodos de controle de Automação</a:t>
            </a:r>
          </a:p>
        </p:txBody>
      </p:sp>
      <p:pic>
        <p:nvPicPr>
          <p:cNvPr id="7" name="Picture 6" descr="engenharia_de_automacao_e_contro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695" y="3247588"/>
            <a:ext cx="8445500" cy="330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0375" y="1459865"/>
            <a:ext cx="83428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A automação é completa quando toda uma linha de produção funciona do começo ao fim sem a intervenção humana, agindo apenas </a:t>
            </a:r>
            <a:r>
              <a:rPr lang="pt-BR" sz="2400" dirty="0" smtClean="0"/>
              <a:t>pela </a:t>
            </a:r>
            <a:r>
              <a:rPr lang="pt-BR" sz="2400" dirty="0"/>
              <a:t>ação das próprias máquinas e controladores.</a:t>
            </a:r>
          </a:p>
        </p:txBody>
      </p:sp>
    </p:spTree>
    <p:extLst>
      <p:ext uri="{BB962C8B-B14F-4D97-AF65-F5344CB8AC3E}">
        <p14:creationId xmlns:p14="http://schemas.microsoft.com/office/powerpoint/2010/main" val="40524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67" y="320031"/>
            <a:ext cx="8249443" cy="1143000"/>
          </a:xfrm>
        </p:spPr>
        <p:txBody>
          <a:bodyPr/>
          <a:lstStyle/>
          <a:p>
            <a:pPr marL="0" indent="0" algn="l">
              <a:buNone/>
            </a:pPr>
            <a:r>
              <a:rPr lang="pt-BR" sz="3600" dirty="0"/>
              <a:t>Métodos de controle de Automação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68" y="1578303"/>
            <a:ext cx="8560452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Automação </a:t>
            </a:r>
            <a:r>
              <a:rPr lang="pt-BR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Vs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Controle</a:t>
            </a:r>
          </a:p>
          <a:p>
            <a:endParaRPr lang="pt-BR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400" b="1" dirty="0" smtClean="0">
                <a:solidFill>
                  <a:srgbClr val="0D79CA"/>
                </a:solidFill>
              </a:rPr>
              <a:t>Automação: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é um neologismo originado do inglês </a:t>
            </a:r>
            <a:r>
              <a:rPr 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automation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 refere-se ao uso de tecnologia para facilitar o trabalho do ser humano ou estender sua capacidade física e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mental.</a:t>
            </a:r>
          </a:p>
          <a:p>
            <a:pPr marL="457200" indent="-457200">
              <a:buFont typeface="+mj-lt"/>
              <a:buAutoNum type="arabicPeriod"/>
            </a:pPr>
            <a:endParaRPr lang="pt-BR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400" b="1" dirty="0" smtClean="0">
                <a:solidFill>
                  <a:schemeClr val="bg2">
                    <a:lumMod val="50000"/>
                  </a:schemeClr>
                </a:solidFill>
              </a:rPr>
              <a:t>Controle: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é uma contração de controle automático, e refere-se ao uso de um dispositivo (controlador) que sem auxílio ação humana faça um sistema se comportar da maneira desejada.</a:t>
            </a:r>
          </a:p>
        </p:txBody>
      </p:sp>
    </p:spTree>
    <p:extLst>
      <p:ext uri="{BB962C8B-B14F-4D97-AF65-F5344CB8AC3E}">
        <p14:creationId xmlns:p14="http://schemas.microsoft.com/office/powerpoint/2010/main" val="2582165337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10415</TotalTime>
  <Words>1784</Words>
  <Application>Microsoft Macintosh PowerPoint</Application>
  <PresentationFormat>On-screen Show (4:3)</PresentationFormat>
  <Paragraphs>125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Slipstream</vt:lpstr>
      <vt:lpstr>Controle e Automação</vt:lpstr>
      <vt:lpstr>EMENTA</vt:lpstr>
      <vt:lpstr>Padronização das provas</vt:lpstr>
      <vt:lpstr>Valores</vt:lpstr>
      <vt:lpstr>Valores</vt:lpstr>
      <vt:lpstr>EMENTA</vt:lpstr>
      <vt:lpstr>Controle e Automação</vt:lpstr>
      <vt:lpstr>Métodos de controle de Automação</vt:lpstr>
      <vt:lpstr>Métodos de controle de Automação</vt:lpstr>
      <vt:lpstr>Controle e Automação</vt:lpstr>
      <vt:lpstr>Controle e Automação</vt:lpstr>
      <vt:lpstr>Controle e Automação</vt:lpstr>
      <vt:lpstr>Controle e Automação</vt:lpstr>
      <vt:lpstr>AFINAL, O QUE É CAD/CAM? </vt:lpstr>
      <vt:lpstr>Controle e Automação</vt:lpstr>
      <vt:lpstr>Controle e Automação</vt:lpstr>
      <vt:lpstr>Controle e Automação</vt:lpstr>
      <vt:lpstr>Teoria de controle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Controle e Automação</dc:title>
  <dc:creator>mega</dc:creator>
  <cp:lastModifiedBy>mega</cp:lastModifiedBy>
  <cp:revision>32</cp:revision>
  <dcterms:created xsi:type="dcterms:W3CDTF">2018-07-30T17:28:19Z</dcterms:created>
  <dcterms:modified xsi:type="dcterms:W3CDTF">2018-08-28T14:34:20Z</dcterms:modified>
</cp:coreProperties>
</file>