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508" r:id="rId4"/>
    <p:sldId id="258" r:id="rId5"/>
    <p:sldId id="509" r:id="rId6"/>
    <p:sldId id="713" r:id="rId7"/>
    <p:sldId id="683" r:id="rId8"/>
    <p:sldId id="684" r:id="rId9"/>
    <p:sldId id="685" r:id="rId10"/>
    <p:sldId id="686" r:id="rId11"/>
    <p:sldId id="687" r:id="rId12"/>
    <p:sldId id="688" r:id="rId13"/>
    <p:sldId id="689" r:id="rId14"/>
    <p:sldId id="690" r:id="rId15"/>
    <p:sldId id="691" r:id="rId16"/>
    <p:sldId id="692" r:id="rId17"/>
    <p:sldId id="693" r:id="rId18"/>
    <p:sldId id="695" r:id="rId19"/>
    <p:sldId id="696" r:id="rId20"/>
    <p:sldId id="697" r:id="rId21"/>
    <p:sldId id="698" r:id="rId22"/>
    <p:sldId id="699" r:id="rId23"/>
    <p:sldId id="702" r:id="rId24"/>
    <p:sldId id="700" r:id="rId25"/>
    <p:sldId id="703" r:id="rId26"/>
    <p:sldId id="704" r:id="rId27"/>
    <p:sldId id="705" r:id="rId28"/>
    <p:sldId id="706" r:id="rId29"/>
    <p:sldId id="707" r:id="rId30"/>
    <p:sldId id="708" r:id="rId31"/>
    <p:sldId id="709" r:id="rId32"/>
    <p:sldId id="710" r:id="rId33"/>
    <p:sldId id="711" r:id="rId34"/>
    <p:sldId id="712" r:id="rId3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9" d="100"/>
          <a:sy n="39" d="100"/>
        </p:scale>
        <p:origin x="58" y="485"/>
      </p:cViewPr>
      <p:guideLst/>
    </p:cSldViewPr>
  </p:slideViewPr>
  <p:notesTextViewPr>
    <p:cViewPr>
      <p:scale>
        <a:sx n="1" d="1"/>
        <a:sy n="1" d="1"/>
      </p:scale>
      <p:origin x="0" y="0"/>
    </p:cViewPr>
  </p:notesTextViewPr>
  <p:sorterViewPr>
    <p:cViewPr>
      <p:scale>
        <a:sx n="100" d="100"/>
        <a:sy n="100" d="100"/>
      </p:scale>
      <p:origin x="0" y="-99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Planilha_do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pt-BR"/>
              <a:t>Percentual  avaliativo</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pt-BR"/>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7582217340781675"/>
          <c:y val="0.14124424923075091"/>
          <c:w val="0.63679913590009363"/>
          <c:h val="0.66640098559108685"/>
        </c:manualLayout>
      </c:layout>
      <c:pie3DChart>
        <c:varyColors val="1"/>
        <c:ser>
          <c:idx val="0"/>
          <c:order val="0"/>
          <c:tx>
            <c:strRef>
              <c:f>Sheet1!$B$1</c:f>
              <c:strCache>
                <c:ptCount val="1"/>
                <c:pt idx="0">
                  <c:v>Percentual da Classificação</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dLbl>
              <c:idx val="0"/>
              <c:layout/>
              <c:tx>
                <c:rich>
                  <a:bodyPr/>
                  <a:lstStyle/>
                  <a:p>
                    <a:r>
                      <a:rPr lang="en-US" baseline="0" smtClean="0"/>
                      <a:t> </a:t>
                    </a:r>
                    <a:fld id="{B0C46516-E550-4B5C-8BB7-909A24523404}" type="PERCENTAGE">
                      <a:rPr lang="en-US" baseline="0"/>
                      <a:pPr/>
                      <a:t>[PORCENTAGEM]</a:t>
                    </a:fld>
                    <a:endParaRPr lang="en-US" baseline="0" smtClean="0"/>
                  </a:p>
                </c:rich>
              </c:tx>
              <c:dLblPos val="ctr"/>
              <c:showLegendKey val="0"/>
              <c:showVal val="1"/>
              <c:showCatName val="1"/>
              <c:showSerName val="0"/>
              <c:showPercent val="1"/>
              <c:showBubbleSize val="0"/>
              <c:extLst>
                <c:ext xmlns:c15="http://schemas.microsoft.com/office/drawing/2012/chart" uri="{CE6537A1-D6FC-4f65-9D91-7224C49458BB}">
                  <c15:layout/>
                  <c15:dlblFieldTable/>
                  <c15:showDataLabelsRange val="0"/>
                </c:ext>
              </c:extLst>
            </c:dLbl>
            <c:dLbl>
              <c:idx val="1"/>
              <c:layout>
                <c:manualLayout>
                  <c:x val="0.12262713196926509"/>
                  <c:y val="2.0738270575702839E-2"/>
                </c:manualLayout>
              </c:layout>
              <c:tx>
                <c:rich>
                  <a:bodyPr/>
                  <a:lstStyle/>
                  <a:p>
                    <a:r>
                      <a:rPr lang="en-US" baseline="0" smtClean="0"/>
                      <a:t> </a:t>
                    </a:r>
                    <a:fld id="{0F8647BA-EEA0-4E37-9354-55AC9ABBD9AC}" type="PERCENTAGE">
                      <a:rPr lang="en-US" baseline="0"/>
                      <a:pPr/>
                      <a:t>[PORCENTAGEM]</a:t>
                    </a:fld>
                    <a:endParaRPr lang="en-US" baseline="0" smtClean="0"/>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Lst>
            </c:dLbl>
            <c:dLbl>
              <c:idx val="2"/>
              <c:layout>
                <c:manualLayout>
                  <c:x val="-2.4210417082341111E-2"/>
                  <c:y val="-3.3287480894817284E-2"/>
                </c:manualLayout>
              </c:layout>
              <c:tx>
                <c:rich>
                  <a:bodyPr/>
                  <a:lstStyle/>
                  <a:p>
                    <a:fld id="{C6C7A696-9AC4-4CAC-A927-5954F2C0992C}" type="PERCENTAGE">
                      <a:rPr lang="en-US"/>
                      <a:pPr/>
                      <a:t>[PORCENTAGEM]</a:t>
                    </a:fld>
                    <a:endParaRPr lang="pt-BR"/>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Lst>
            </c:dLbl>
            <c:dLbl>
              <c:idx val="3"/>
              <c:layout>
                <c:manualLayout>
                  <c:x val="0.10003817926464938"/>
                  <c:y val="7.9613959520170446E-2"/>
                </c:manualLayout>
              </c:layout>
              <c:tx>
                <c:rich>
                  <a:bodyPr/>
                  <a:lstStyle/>
                  <a:p>
                    <a:r>
                      <a:rPr lang="en-US"/>
                      <a:t> </a:t>
                    </a:r>
                    <a:fld id="{CC5D2E0C-97C6-437E-B4F2-19E2120FA24D}" type="PERCENTAGE">
                      <a:rPr lang="en-US"/>
                      <a:pPr/>
                      <a:t>[PORCENTAGEM]</a:t>
                    </a:fld>
                    <a:endParaRPr lang="en-US"/>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pt-BR"/>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p="http://schemas.openxmlformats.org/presentationml/2006/main">
              <c:ext xmlns:c15="http://schemas.microsoft.com/office/drawing/2012/chart" uri="{CE6537A1-D6FC-4f65-9D91-7224C49458BB}"/>
            </c:extLst>
          </c:dLbls>
          <c:cat>
            <c:strRef>
              <c:f>Sheet1!$A$2:$A$5</c:f>
              <c:strCache>
                <c:ptCount val="4"/>
                <c:pt idx="0">
                  <c:v>Provas Bimestrais</c:v>
                </c:pt>
                <c:pt idx="1">
                  <c:v>Exercicios </c:v>
                </c:pt>
                <c:pt idx="2">
                  <c:v>Biblioteca</c:v>
                </c:pt>
                <c:pt idx="3">
                  <c:v>Laboratorio</c:v>
                </c:pt>
              </c:strCache>
            </c:strRef>
          </c:cat>
          <c:val>
            <c:numRef>
              <c:f>Sheet1!$B$2:$B$5</c:f>
              <c:numCache>
                <c:formatCode>General</c:formatCode>
                <c:ptCount val="4"/>
                <c:pt idx="0">
                  <c:v>70</c:v>
                </c:pt>
                <c:pt idx="1">
                  <c:v>10</c:v>
                </c:pt>
                <c:pt idx="2">
                  <c:v>0.5</c:v>
                </c:pt>
                <c:pt idx="3">
                  <c:v>15</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63864662796883132"/>
          <c:y val="0.72056667129822616"/>
          <c:w val="0.33092381912214908"/>
          <c:h val="0.2407410495113704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pt-BR"/>
        </a:p>
      </c:txPr>
    </c:legend>
    <c:plotVisOnly val="1"/>
    <c:dispBlanksAs val="zero"/>
    <c:showDLblsOverMax val="0"/>
  </c:chart>
  <c:spPr>
    <a:noFill/>
    <a:ln w="9525" cap="flat" cmpd="sng" algn="ctr">
      <a:noFill/>
      <a:round/>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t-BR" smtClean="0"/>
              <a:t>Clique para editar o título mestre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a:xfrm>
            <a:off x="5332412" y="5883275"/>
            <a:ext cx="4324044" cy="365125"/>
          </a:xfrm>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295195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C860762-CD58-4CDA-B70C-C8DCC274BB87}" type="datetimeFigureOut">
              <a:rPr lang="pt-BR" smtClean="0"/>
              <a:t>17/02/2018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2276036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410803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215174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1804039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t-BR" smtClean="0"/>
              <a:t>Clique para editar o texto mestre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3891109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t-BR" smtClean="0"/>
              <a:t>Clique para editar o título mestre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t-BR" smtClean="0"/>
              <a:t>Clique para editar o texto mestre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1333839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923379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55654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a:xfrm>
            <a:off x="10951856" y="5867131"/>
            <a:ext cx="551167" cy="365125"/>
          </a:xfrm>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67091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8C860762-CD58-4CDA-B70C-C8DCC274BB87}" type="datetimeFigureOut">
              <a:rPr lang="pt-BR" smtClean="0"/>
              <a:t>17/02/2018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3343277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8C860762-CD58-4CDA-B70C-C8DCC274BB87}" type="datetimeFigureOut">
              <a:rPr lang="pt-BR" smtClean="0"/>
              <a:t>17/02/2018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366600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8C860762-CD58-4CDA-B70C-C8DCC274BB87}" type="datetimeFigureOut">
              <a:rPr lang="pt-BR" smtClean="0"/>
              <a:t>17/02/2018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3478538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8C860762-CD58-4CDA-B70C-C8DCC274BB87}" type="datetimeFigureOut">
              <a:rPr lang="pt-BR" smtClean="0"/>
              <a:t>17/02/2018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2950541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60762-CD58-4CDA-B70C-C8DCC274BB87}" type="datetimeFigureOut">
              <a:rPr lang="pt-BR" smtClean="0"/>
              <a:t>17/02/2018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45202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C860762-CD58-4CDA-B70C-C8DCC274BB87}" type="datetimeFigureOut">
              <a:rPr lang="pt-BR" smtClean="0"/>
              <a:t>17/02/2018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156758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t-BR" smtClean="0"/>
              <a:t>Clique para editar o título mestre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8C860762-CD58-4CDA-B70C-C8DCC274BB87}" type="datetimeFigureOut">
              <a:rPr lang="pt-BR" smtClean="0"/>
              <a:t>17/02/2018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EFF6ECA-912B-4907-A944-630D1CA6D7A0}" type="slidenum">
              <a:rPr lang="pt-BR" smtClean="0"/>
              <a:t>‹nº›</a:t>
            </a:fld>
            <a:endParaRPr lang="pt-BR"/>
          </a:p>
        </p:txBody>
      </p:sp>
    </p:spTree>
    <p:extLst>
      <p:ext uri="{BB962C8B-B14F-4D97-AF65-F5344CB8AC3E}">
        <p14:creationId xmlns:p14="http://schemas.microsoft.com/office/powerpoint/2010/main" val="347728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C860762-CD58-4CDA-B70C-C8DCC274BB87}" type="datetimeFigureOut">
              <a:rPr lang="pt-BR" smtClean="0"/>
              <a:t>17/02/2018</a:t>
            </a:fld>
            <a:endParaRPr lang="pt-B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t-B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EFF6ECA-912B-4907-A944-630D1CA6D7A0}" type="slidenum">
              <a:rPr lang="pt-BR" smtClean="0"/>
              <a:t>‹nº›</a:t>
            </a:fld>
            <a:endParaRPr lang="pt-BR"/>
          </a:p>
        </p:txBody>
      </p:sp>
    </p:spTree>
    <p:extLst>
      <p:ext uri="{BB962C8B-B14F-4D97-AF65-F5344CB8AC3E}">
        <p14:creationId xmlns:p14="http://schemas.microsoft.com/office/powerpoint/2010/main" val="74008870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6806" y="1968874"/>
            <a:ext cx="10005651" cy="1750838"/>
          </a:xfrm>
        </p:spPr>
        <p:txBody>
          <a:bodyPr>
            <a:normAutofit/>
          </a:bodyPr>
          <a:lstStyle/>
          <a:p>
            <a:r>
              <a:rPr lang="pt-BR" sz="4800" dirty="0" smtClean="0"/>
              <a:t>MATERIAIS DE CONSTRUÇÃO CIVIL I</a:t>
            </a:r>
            <a:endParaRPr lang="pt-BR" sz="4800" dirty="0"/>
          </a:p>
        </p:txBody>
      </p:sp>
      <p:sp>
        <p:nvSpPr>
          <p:cNvPr id="5" name="Rectangle 2"/>
          <p:cNvSpPr>
            <a:spLocks noChangeArrowheads="1"/>
          </p:cNvSpPr>
          <p:nvPr/>
        </p:nvSpPr>
        <p:spPr bwMode="auto">
          <a:xfrm>
            <a:off x="4191870" y="199253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pic>
        <p:nvPicPr>
          <p:cNvPr id="7" name="Imagem 6"/>
          <p:cNvPicPr>
            <a:picLocks noChangeAspect="1"/>
          </p:cNvPicPr>
          <p:nvPr/>
        </p:nvPicPr>
        <p:blipFill>
          <a:blip r:embed="rId2"/>
          <a:stretch>
            <a:fillRect/>
          </a:stretch>
        </p:blipFill>
        <p:spPr>
          <a:xfrm>
            <a:off x="1976806" y="493108"/>
            <a:ext cx="3046337" cy="1594914"/>
          </a:xfrm>
          <a:prstGeom prst="rect">
            <a:avLst/>
          </a:prstGeom>
        </p:spPr>
      </p:pic>
      <p:sp>
        <p:nvSpPr>
          <p:cNvPr id="6" name="Retângulo 5"/>
          <p:cNvSpPr/>
          <p:nvPr/>
        </p:nvSpPr>
        <p:spPr>
          <a:xfrm>
            <a:off x="2030435" y="502154"/>
            <a:ext cx="9898391" cy="16200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p:cNvSpPr/>
          <p:nvPr/>
        </p:nvSpPr>
        <p:spPr>
          <a:xfrm>
            <a:off x="5651664" y="5080476"/>
            <a:ext cx="5091137" cy="830997"/>
          </a:xfrm>
          <a:prstGeom prst="rect">
            <a:avLst/>
          </a:prstGeom>
        </p:spPr>
        <p:txBody>
          <a:bodyPr wrap="none">
            <a:spAutoFit/>
          </a:bodyPr>
          <a:lstStyle/>
          <a:p>
            <a:r>
              <a:rPr lang="pt-BR" sz="2400" dirty="0"/>
              <a:t>Professor: Esp. Luiz Claudio Silva Pires </a:t>
            </a:r>
            <a:endParaRPr lang="pt-BR" sz="2400" dirty="0" smtClean="0"/>
          </a:p>
          <a:p>
            <a:pPr lvl="0"/>
            <a:r>
              <a:rPr lang="pt-BR" sz="2400" dirty="0"/>
              <a:t>E-mail: </a:t>
            </a:r>
            <a:r>
              <a:rPr lang="pt-BR" sz="2400" dirty="0" smtClean="0"/>
              <a:t>luizfinomaluno@hotmail.com</a:t>
            </a:r>
            <a:endParaRPr lang="pt-BR" sz="2400" dirty="0"/>
          </a:p>
        </p:txBody>
      </p:sp>
      <p:sp>
        <p:nvSpPr>
          <p:cNvPr id="3" name="Retângulo 2"/>
          <p:cNvSpPr/>
          <p:nvPr/>
        </p:nvSpPr>
        <p:spPr>
          <a:xfrm>
            <a:off x="5023143" y="645435"/>
            <a:ext cx="6959314" cy="1323439"/>
          </a:xfrm>
          <a:prstGeom prst="rect">
            <a:avLst/>
          </a:prstGeom>
        </p:spPr>
        <p:txBody>
          <a:bodyPr wrap="square">
            <a:spAutoFit/>
          </a:bodyPr>
          <a:lstStyle/>
          <a:p>
            <a:pPr algn="ctr">
              <a:spcAft>
                <a:spcPts val="0"/>
              </a:spcAft>
              <a:tabLst>
                <a:tab pos="2806065" algn="ctr"/>
                <a:tab pos="5612130" algn="r"/>
              </a:tabLst>
            </a:pPr>
            <a:r>
              <a:rPr lang="pt-BR" sz="1600" b="1" dirty="0">
                <a:latin typeface="Times New Roman" panose="02020603050405020304" pitchFamily="18" charset="0"/>
                <a:ea typeface="Times New Roman" panose="02020603050405020304" pitchFamily="18" charset="0"/>
              </a:rPr>
              <a:t>FACULDADE FINOM DE PATOS DE MINAS</a:t>
            </a:r>
            <a:endParaRPr lang="pt-BR" sz="1600" dirty="0">
              <a:latin typeface="Times New Roman" panose="02020603050405020304" pitchFamily="18" charset="0"/>
              <a:ea typeface="Times New Roman" panose="02020603050405020304" pitchFamily="18" charset="0"/>
            </a:endParaRPr>
          </a:p>
          <a:p>
            <a:pPr algn="ctr">
              <a:spcAft>
                <a:spcPts val="0"/>
              </a:spcAft>
              <a:tabLst>
                <a:tab pos="2806065" algn="ctr"/>
                <a:tab pos="5612130" algn="r"/>
              </a:tabLst>
            </a:pPr>
            <a:r>
              <a:rPr lang="pt-BR" sz="1600" b="1" dirty="0">
                <a:latin typeface="Times New Roman" panose="02020603050405020304" pitchFamily="18" charset="0"/>
                <a:ea typeface="Times New Roman" panose="02020603050405020304" pitchFamily="18" charset="0"/>
              </a:rPr>
              <a:t> </a:t>
            </a:r>
            <a:endParaRPr lang="pt-BR" sz="1600" dirty="0">
              <a:latin typeface="Times New Roman" panose="02020603050405020304" pitchFamily="18" charset="0"/>
              <a:ea typeface="Times New Roman" panose="02020603050405020304" pitchFamily="18" charset="0"/>
            </a:endParaRPr>
          </a:p>
          <a:p>
            <a:pPr algn="ctr">
              <a:spcAft>
                <a:spcPts val="0"/>
              </a:spcAft>
              <a:tabLst>
                <a:tab pos="2806065" algn="ctr"/>
                <a:tab pos="5612130" algn="r"/>
              </a:tabLst>
            </a:pPr>
            <a:r>
              <a:rPr lang="pt-BR" sz="1600" b="1" dirty="0">
                <a:latin typeface="Times New Roman" panose="02020603050405020304" pitchFamily="18" charset="0"/>
                <a:ea typeface="Times New Roman" panose="02020603050405020304" pitchFamily="18" charset="0"/>
              </a:rPr>
              <a:t>         CENTRO BRASILEIRO DE EDUCAÇÃO E CULTURA - CENBEC</a:t>
            </a:r>
            <a:endParaRPr lang="pt-BR" sz="1600" dirty="0">
              <a:latin typeface="Times New Roman" panose="02020603050405020304" pitchFamily="18" charset="0"/>
              <a:ea typeface="Times New Roman" panose="02020603050405020304" pitchFamily="18" charset="0"/>
            </a:endParaRPr>
          </a:p>
          <a:p>
            <a:pPr algn="ctr">
              <a:spcAft>
                <a:spcPts val="0"/>
              </a:spcAft>
              <a:tabLst>
                <a:tab pos="2806065" algn="ctr"/>
                <a:tab pos="5612130" algn="r"/>
              </a:tabLst>
            </a:pPr>
            <a:r>
              <a:rPr lang="pt-BR" sz="1600" b="1" dirty="0">
                <a:latin typeface="Times New Roman" panose="02020603050405020304" pitchFamily="18" charset="0"/>
                <a:ea typeface="Times New Roman" panose="02020603050405020304" pitchFamily="18" charset="0"/>
              </a:rPr>
              <a:t> </a:t>
            </a:r>
            <a:endParaRPr lang="pt-BR" sz="1600" dirty="0">
              <a:latin typeface="Times New Roman" panose="02020603050405020304" pitchFamily="18" charset="0"/>
              <a:ea typeface="Times New Roman" panose="02020603050405020304" pitchFamily="18" charset="0"/>
            </a:endParaRPr>
          </a:p>
          <a:p>
            <a:pPr algn="ctr">
              <a:spcAft>
                <a:spcPts val="0"/>
              </a:spcAft>
              <a:tabLst>
                <a:tab pos="2806065" algn="ctr"/>
                <a:tab pos="5612130" algn="r"/>
              </a:tabLst>
            </a:pPr>
            <a:r>
              <a:rPr lang="pt-BR" sz="1600" b="1" dirty="0">
                <a:latin typeface="Times New Roman" panose="02020603050405020304" pitchFamily="18" charset="0"/>
                <a:ea typeface="Times New Roman" panose="02020603050405020304" pitchFamily="18" charset="0"/>
              </a:rPr>
              <a:t>       DIRETORIA ACADÊMICA</a:t>
            </a:r>
            <a:endParaRPr lang="pt-BR"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051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359489" y="1013792"/>
            <a:ext cx="10018713" cy="5156199"/>
          </a:xfrm>
        </p:spPr>
        <p:txBody>
          <a:bodyPr>
            <a:normAutofit/>
          </a:bodyPr>
          <a:lstStyle/>
          <a:p>
            <a:pPr>
              <a:buSzPct val="100000"/>
            </a:pPr>
            <a:r>
              <a:rPr lang="pt-BR" sz="2800" dirty="0">
                <a:cs typeface="Times New Roman" panose="02020603050405020304" pitchFamily="18" charset="0"/>
              </a:rPr>
              <a:t>As propriedades básicas variarão de material para material. Compete ao engenheiro projetista de uma determinada obra conhecer os materiais disponíveis, ter domínio de suas propriedades básicas, em outras palavras, ter ciência dos materiais, o que permitirá com o seu emprego obter uma obra de aparência agradável quanto à sua forma, cor e acabamento, apresentando solidez que garanta durabilidade e que tenha seu custo bastante econômico.</a:t>
            </a:r>
          </a:p>
        </p:txBody>
      </p:sp>
    </p:spTree>
    <p:extLst>
      <p:ext uri="{BB962C8B-B14F-4D97-AF65-F5344CB8AC3E}">
        <p14:creationId xmlns:p14="http://schemas.microsoft.com/office/powerpoint/2010/main" val="3048463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359489" y="1371600"/>
            <a:ext cx="10018713" cy="5156199"/>
          </a:xfrm>
        </p:spPr>
        <p:txBody>
          <a:bodyPr>
            <a:normAutofit/>
          </a:bodyPr>
          <a:lstStyle/>
          <a:p>
            <a:pPr marL="0" indent="0">
              <a:buNone/>
            </a:pPr>
            <a:r>
              <a:rPr lang="pt-BR" sz="2800" b="1" dirty="0"/>
              <a:t>Assim, pode-se resumir que, na escolha de um material de construção, os requisitos básicos que devem nortear o engenheiro são</a:t>
            </a:r>
            <a:r>
              <a:rPr lang="pt-BR" sz="2800" b="1" dirty="0" smtClean="0"/>
              <a:t>:</a:t>
            </a:r>
          </a:p>
          <a:p>
            <a:pPr marL="0" indent="0">
              <a:buNone/>
            </a:pPr>
            <a:endParaRPr lang="pt-BR" sz="2800" b="1" dirty="0"/>
          </a:p>
          <a:p>
            <a:pPr>
              <a:buSzPct val="100000"/>
            </a:pPr>
            <a:r>
              <a:rPr lang="pt-BR" sz="2800" dirty="0" smtClean="0"/>
              <a:t>Atendimento </a:t>
            </a:r>
            <a:r>
              <a:rPr lang="pt-BR" sz="2800" dirty="0"/>
              <a:t>aos objetivos para o qual se destina o material;</a:t>
            </a:r>
          </a:p>
          <a:p>
            <a:pPr>
              <a:buSzPct val="100000"/>
            </a:pPr>
            <a:r>
              <a:rPr lang="pt-BR" sz="2800" dirty="0" smtClean="0"/>
              <a:t>Durabilidade</a:t>
            </a:r>
            <a:r>
              <a:rPr lang="pt-BR" sz="2800" dirty="0"/>
              <a:t>;</a:t>
            </a:r>
          </a:p>
          <a:p>
            <a:pPr>
              <a:buSzPct val="100000"/>
            </a:pPr>
            <a:r>
              <a:rPr lang="pt-BR" sz="2800" dirty="0" smtClean="0"/>
              <a:t> </a:t>
            </a:r>
            <a:r>
              <a:rPr lang="pt-BR" sz="2800" dirty="0"/>
              <a:t>Economia.</a:t>
            </a:r>
          </a:p>
          <a:p>
            <a:pPr marL="0" indent="0">
              <a:buNone/>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118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359489" y="1371600"/>
            <a:ext cx="10018713" cy="5156199"/>
          </a:xfrm>
        </p:spPr>
        <p:txBody>
          <a:bodyPr>
            <a:normAutofit/>
          </a:bodyPr>
          <a:lstStyle/>
          <a:p>
            <a:pPr marL="0" indent="0">
              <a:buNone/>
            </a:pPr>
            <a:r>
              <a:rPr lang="pt-BR" sz="2800" b="1" dirty="0"/>
              <a:t>Os materiais de construção podem ser classificados em</a:t>
            </a:r>
            <a:r>
              <a:rPr lang="pt-BR" sz="2800" b="1" dirty="0" smtClean="0"/>
              <a:t>:</a:t>
            </a:r>
          </a:p>
          <a:p>
            <a:pPr marL="0" indent="0">
              <a:buNone/>
            </a:pPr>
            <a:endParaRPr lang="pt-BR" sz="2800" b="1" dirty="0"/>
          </a:p>
          <a:p>
            <a:pPr>
              <a:buSzPct val="100000"/>
            </a:pPr>
            <a:r>
              <a:rPr lang="pt-BR" sz="2800" dirty="0" smtClean="0"/>
              <a:t>Estruturais </a:t>
            </a:r>
            <a:r>
              <a:rPr lang="pt-BR" sz="2800" dirty="0"/>
              <a:t>– são aqueles usados em estruturas ou com os quais são executadas estruturas. Assumem, portanto, grande importância em vista do problema de segurança da construção;</a:t>
            </a:r>
          </a:p>
          <a:p>
            <a:pPr>
              <a:buSzPct val="100000"/>
            </a:pPr>
            <a:r>
              <a:rPr lang="pt-BR" sz="2800" dirty="0" smtClean="0"/>
              <a:t> </a:t>
            </a:r>
            <a:r>
              <a:rPr lang="pt-BR" sz="2800" dirty="0"/>
              <a:t>Não estruturais – são materiais de aplicação em serviços sem responsabilidade estrutural, embora em alguns casos possam colocar em perigo a segurança da construção. São os materiais de proteção (tintas, vernizes, etc.) ou os materiais de vedação (tijolos, vidros, etc.).</a:t>
            </a:r>
          </a:p>
          <a:p>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3774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359489" y="1371600"/>
            <a:ext cx="10018713" cy="5156199"/>
          </a:xfrm>
        </p:spPr>
        <p:txBody>
          <a:bodyPr>
            <a:normAutofit/>
          </a:bodyPr>
          <a:lstStyle/>
          <a:p>
            <a:pPr marL="0" indent="0">
              <a:buNone/>
            </a:pPr>
            <a:r>
              <a:rPr lang="pt-BR" sz="2800" b="1" dirty="0"/>
              <a:t>Quanto à origem os materiais de construção podem ser naturais </a:t>
            </a:r>
            <a:r>
              <a:rPr lang="pt-BR" sz="2800" dirty="0"/>
              <a:t>(pedra, areia, madeira, etc.), artificiais (cimento, vidro, aço, etc.) ou combinados (argamassa de cal, argamassa de cimento, concreto, etc.).</a:t>
            </a:r>
          </a:p>
          <a:p>
            <a:pPr marL="0" indent="0">
              <a:buNone/>
            </a:pPr>
            <a:r>
              <a:rPr lang="pt-BR" sz="2800" b="1" dirty="0"/>
              <a:t>Quanto à composição química os materiais de construção podem ser minerais</a:t>
            </a:r>
            <a:r>
              <a:rPr lang="pt-BR" sz="2800" dirty="0"/>
              <a:t> – cerâmicos ou metálicos (cimento, tijolo, aço, ligas metálicas, etc.) ou orgânicos (madeira, asfalto, plástico, etc.).</a:t>
            </a:r>
          </a:p>
          <a:p>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782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0098" y="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2280480" y="3311941"/>
            <a:ext cx="10018713" cy="3208129"/>
          </a:xfrm>
        </p:spPr>
        <p:txBody>
          <a:bodyPr>
            <a:noAutofit/>
          </a:bodyPr>
          <a:lstStyle/>
          <a:p>
            <a:pPr marL="0" indent="0">
              <a:buNone/>
            </a:pPr>
            <a:r>
              <a:rPr lang="pt-BR" sz="2800" b="1" dirty="0">
                <a:cs typeface="Times New Roman" panose="02020603050405020304" pitchFamily="18" charset="0"/>
              </a:rPr>
              <a:t>CONTROLE DA QUALIDADE DOS </a:t>
            </a:r>
            <a:r>
              <a:rPr lang="pt-BR" sz="2800" b="1" dirty="0" smtClean="0">
                <a:cs typeface="Times New Roman" panose="02020603050405020304" pitchFamily="18" charset="0"/>
              </a:rPr>
              <a:t>MATERIAIS</a:t>
            </a:r>
            <a:endParaRPr lang="pt-BR" sz="2800" dirty="0">
              <a:cs typeface="Times New Roman" panose="02020603050405020304" pitchFamily="18" charset="0"/>
            </a:endParaRPr>
          </a:p>
          <a:p>
            <a:pPr marL="0" indent="0">
              <a:buNone/>
            </a:pPr>
            <a:r>
              <a:rPr lang="pt-BR" sz="2800" b="1" dirty="0">
                <a:latin typeface="Times New Roman" panose="02020603050405020304" pitchFamily="18" charset="0"/>
                <a:cs typeface="Times New Roman" panose="02020603050405020304" pitchFamily="18" charset="0"/>
              </a:rPr>
              <a:t>A qualidade dos materiais pode ser controlada durante sua </a:t>
            </a:r>
            <a:r>
              <a:rPr lang="pt-BR" sz="2800" b="1" dirty="0" smtClean="0">
                <a:latin typeface="Times New Roman" panose="02020603050405020304" pitchFamily="18" charset="0"/>
                <a:cs typeface="Times New Roman" panose="02020603050405020304" pitchFamily="18" charset="0"/>
              </a:rPr>
              <a:t>produção </a:t>
            </a:r>
            <a:r>
              <a:rPr lang="pt-BR" sz="2800" b="1" dirty="0">
                <a:latin typeface="Times New Roman" panose="02020603050405020304" pitchFamily="18" charset="0"/>
                <a:cs typeface="Times New Roman" panose="02020603050405020304" pitchFamily="18" charset="0"/>
              </a:rPr>
              <a:t>ou após o produto pronto, como esquematizado a seguir</a:t>
            </a:r>
            <a:r>
              <a:rPr lang="pt-BR" sz="2800" b="1" dirty="0" smtClean="0">
                <a:latin typeface="Times New Roman" panose="02020603050405020304" pitchFamily="18" charset="0"/>
                <a:cs typeface="Times New Roman" panose="02020603050405020304" pitchFamily="18" charset="0"/>
              </a:rPr>
              <a:t>.</a:t>
            </a:r>
          </a:p>
          <a:p>
            <a:pPr marL="0" indent="0">
              <a:buNone/>
            </a:pPr>
            <a:r>
              <a:rPr lang="pt-BR" sz="2800" dirty="0"/>
              <a:t>INDÚSTRIA </a:t>
            </a:r>
            <a:endParaRPr lang="pt-BR" sz="2800" dirty="0" smtClean="0"/>
          </a:p>
          <a:p>
            <a:pPr>
              <a:buSzPct val="100000"/>
              <a:buFont typeface="Arial" panose="020B0604020202020204" pitchFamily="34" charset="0"/>
              <a:buChar char="•"/>
            </a:pPr>
            <a:r>
              <a:rPr lang="pt-BR" sz="2800" dirty="0" smtClean="0"/>
              <a:t>inspeção </a:t>
            </a:r>
            <a:r>
              <a:rPr lang="pt-BR" sz="2800" dirty="0"/>
              <a:t>visual</a:t>
            </a:r>
            <a:r>
              <a:rPr lang="pt-BR" sz="2800" b="1" dirty="0"/>
              <a:t> </a:t>
            </a:r>
            <a:endParaRPr lang="pt-BR" sz="2800" b="1" dirty="0" smtClean="0"/>
          </a:p>
          <a:p>
            <a:pPr>
              <a:buSzPct val="100000"/>
              <a:buFont typeface="Arial" panose="020B0604020202020204" pitchFamily="34" charset="0"/>
              <a:buChar char="•"/>
            </a:pPr>
            <a:r>
              <a:rPr lang="pt-BR" sz="2800" dirty="0" smtClean="0"/>
              <a:t>lotes </a:t>
            </a:r>
          </a:p>
          <a:p>
            <a:pPr>
              <a:buSzPct val="100000"/>
              <a:buFont typeface="Arial" panose="020B0604020202020204" pitchFamily="34" charset="0"/>
              <a:buChar char="•"/>
            </a:pPr>
            <a:r>
              <a:rPr lang="pt-BR" sz="2800" dirty="0"/>
              <a:t>amostragem </a:t>
            </a:r>
            <a:endParaRPr lang="pt-BR" sz="2800" dirty="0" smtClean="0"/>
          </a:p>
          <a:p>
            <a:pPr>
              <a:buSzPct val="100000"/>
              <a:buFont typeface="Arial" panose="020B0604020202020204" pitchFamily="34" charset="0"/>
              <a:buChar char="•"/>
            </a:pPr>
            <a:r>
              <a:rPr lang="pt-BR" sz="2800" dirty="0"/>
              <a:t>ensaio de qualificação </a:t>
            </a:r>
            <a:endParaRPr lang="pt-BR" sz="2800" dirty="0" smtClean="0"/>
          </a:p>
          <a:p>
            <a:pPr>
              <a:buSzPct val="100000"/>
              <a:buFont typeface="Arial" panose="020B0604020202020204" pitchFamily="34" charset="0"/>
              <a:buChar char="•"/>
            </a:pPr>
            <a:r>
              <a:rPr lang="pt-BR" sz="2800" dirty="0"/>
              <a:t>decisão</a:t>
            </a:r>
            <a:r>
              <a:rPr lang="pt-BR" sz="2800" b="1" dirty="0"/>
              <a:t> </a:t>
            </a:r>
            <a:endParaRPr lang="pt-BR" sz="2800" dirty="0" smtClean="0"/>
          </a:p>
          <a:p>
            <a:pPr marL="0" indent="0">
              <a:buNone/>
            </a:pPr>
            <a:endParaRPr lang="pt-BR" sz="2800" b="1" dirty="0" smtClean="0"/>
          </a:p>
          <a:p>
            <a:pPr marL="0" indent="0">
              <a:buNone/>
            </a:pPr>
            <a:endParaRPr lang="pt-BR" sz="2800" b="1" dirty="0">
              <a:latin typeface="Times New Roman" panose="02020603050405020304" pitchFamily="18" charset="0"/>
              <a:cs typeface="Times New Roman" panose="02020603050405020304" pitchFamily="18" charset="0"/>
            </a:endParaRPr>
          </a:p>
          <a:p>
            <a:pPr marL="0" indent="0">
              <a:buNone/>
            </a:pPr>
            <a:endParaRPr lang="pt-BR" sz="2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87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623457" y="1891747"/>
            <a:ext cx="10018713" cy="3124201"/>
          </a:xfrm>
        </p:spPr>
        <p:txBody>
          <a:bodyPr>
            <a:normAutofit/>
          </a:bodyPr>
          <a:lstStyle/>
          <a:p>
            <a:pPr marL="0" indent="0">
              <a:buNone/>
            </a:pPr>
            <a:r>
              <a:rPr lang="pt-BR" sz="2800" dirty="0" smtClean="0"/>
              <a:t>CANTEIRO</a:t>
            </a:r>
          </a:p>
          <a:p>
            <a:pPr>
              <a:buSzPct val="100000"/>
              <a:buFont typeface="Arial" panose="020B0604020202020204" pitchFamily="34" charset="0"/>
              <a:buChar char="•"/>
            </a:pPr>
            <a:r>
              <a:rPr lang="pt-BR" sz="2800" dirty="0" smtClean="0"/>
              <a:t>controle matéria prima </a:t>
            </a:r>
          </a:p>
          <a:p>
            <a:pPr>
              <a:buSzPct val="100000"/>
              <a:buFont typeface="Arial" panose="020B0604020202020204" pitchFamily="34" charset="0"/>
              <a:buChar char="•"/>
            </a:pPr>
            <a:r>
              <a:rPr lang="pt-BR" sz="2800" dirty="0"/>
              <a:t>controle materiais </a:t>
            </a:r>
            <a:endParaRPr lang="pt-BR" sz="2800" dirty="0" smtClean="0"/>
          </a:p>
          <a:p>
            <a:pPr>
              <a:buSzPct val="100000"/>
              <a:buFont typeface="Arial" panose="020B0604020202020204" pitchFamily="34" charset="0"/>
              <a:buChar char="•"/>
            </a:pPr>
            <a:r>
              <a:rPr lang="pt-BR" sz="2800" dirty="0"/>
              <a:t>controle execução </a:t>
            </a:r>
            <a:endParaRPr lang="pt-BR" sz="2800" dirty="0" smtClean="0"/>
          </a:p>
          <a:p>
            <a:pPr>
              <a:buFont typeface="Arial" panose="020B0604020202020204" pitchFamily="34" charset="0"/>
              <a:buChar char="•"/>
            </a:pPr>
            <a:endParaRPr lang="pt-BR" sz="2800" dirty="0" smtClean="0"/>
          </a:p>
          <a:p>
            <a:pPr marL="0" indent="0">
              <a:buNone/>
            </a:pPr>
            <a:endParaRPr lang="pt-BR" sz="2800" dirty="0">
              <a:latin typeface="Times New Roman" panose="02020603050405020304" pitchFamily="18" charset="0"/>
              <a:cs typeface="Times New Roman" panose="02020603050405020304" pitchFamily="18" charset="0"/>
            </a:endParaRPr>
          </a:p>
          <a:p>
            <a:pPr marL="0" indent="0">
              <a:buNone/>
            </a:pPr>
            <a:endParaRPr lang="pt-BR" sz="2800" dirty="0"/>
          </a:p>
        </p:txBody>
      </p:sp>
    </p:spTree>
    <p:extLst>
      <p:ext uri="{BB962C8B-B14F-4D97-AF65-F5344CB8AC3E}">
        <p14:creationId xmlns:p14="http://schemas.microsoft.com/office/powerpoint/2010/main" val="46846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767954" y="1550505"/>
            <a:ext cx="10662585" cy="5347252"/>
          </a:xfrm>
        </p:spPr>
        <p:txBody>
          <a:bodyPr>
            <a:normAutofit lnSpcReduction="10000"/>
          </a:bodyPr>
          <a:lstStyle/>
          <a:p>
            <a:pPr marL="0" indent="0">
              <a:buNone/>
            </a:pPr>
            <a:r>
              <a:rPr lang="pt-BR" sz="2800" b="1" dirty="0">
                <a:cs typeface="Times New Roman" panose="02020603050405020304" pitchFamily="18" charset="0"/>
              </a:rPr>
              <a:t>CONTROLE DE RECEBIMENTO</a:t>
            </a:r>
            <a:endParaRPr lang="pt-BR" sz="2800" dirty="0">
              <a:cs typeface="Times New Roman" panose="02020603050405020304" pitchFamily="18" charset="0"/>
            </a:endParaRPr>
          </a:p>
          <a:p>
            <a:pPr marL="0" indent="0">
              <a:buNone/>
            </a:pPr>
            <a:endParaRPr lang="pt-BR" dirty="0"/>
          </a:p>
          <a:p>
            <a:pPr marL="0" indent="0">
              <a:buNone/>
            </a:pPr>
            <a:r>
              <a:rPr lang="pt-BR" sz="3000" dirty="0"/>
              <a:t>CANTEIRO </a:t>
            </a:r>
          </a:p>
          <a:p>
            <a:pPr lvl="0" fontAlgn="base">
              <a:buSzPct val="100000"/>
            </a:pPr>
            <a:r>
              <a:rPr lang="pt-BR" sz="3000" dirty="0"/>
              <a:t>Através de ensaios de laboratórios </a:t>
            </a:r>
            <a:endParaRPr lang="pt-BR" sz="3000" dirty="0" smtClean="0"/>
          </a:p>
          <a:p>
            <a:pPr marL="0" marR="735965" indent="0" algn="just">
              <a:lnSpc>
                <a:spcPct val="103000"/>
              </a:lnSpc>
              <a:spcAft>
                <a:spcPts val="60"/>
              </a:spcAft>
              <a:buSzPct val="100000"/>
              <a:buNone/>
            </a:pPr>
            <a:r>
              <a:rPr lang="pt-BR" sz="3000" dirty="0">
                <a:solidFill>
                  <a:srgbClr val="000000"/>
                </a:solidFill>
                <a:ea typeface="Arial" panose="020B0604020202020204" pitchFamily="34" charset="0"/>
              </a:rPr>
              <a:t>Em laboratórios os ensaios se dividem em</a:t>
            </a:r>
            <a:r>
              <a:rPr lang="pt-BR" sz="3000" dirty="0" smtClean="0">
                <a:solidFill>
                  <a:srgbClr val="000000"/>
                </a:solidFill>
                <a:ea typeface="Arial" panose="020B0604020202020204" pitchFamily="34" charset="0"/>
              </a:rPr>
              <a:t>:</a:t>
            </a:r>
          </a:p>
          <a:p>
            <a:pPr marL="0" marR="735965" indent="0" algn="just">
              <a:lnSpc>
                <a:spcPct val="103000"/>
              </a:lnSpc>
              <a:spcAft>
                <a:spcPts val="60"/>
              </a:spcAft>
              <a:buSzPct val="100000"/>
              <a:buNone/>
            </a:pPr>
            <a:r>
              <a:rPr lang="pt-BR" sz="3000" dirty="0" smtClean="0">
                <a:solidFill>
                  <a:srgbClr val="000000"/>
                </a:solidFill>
                <a:ea typeface="Arial" panose="020B0604020202020204" pitchFamily="34" charset="0"/>
              </a:rPr>
              <a:t> </a:t>
            </a:r>
            <a:r>
              <a:rPr lang="pt-BR" sz="3000" dirty="0">
                <a:solidFill>
                  <a:srgbClr val="000000"/>
                </a:solidFill>
                <a:ea typeface="Arial" panose="020B0604020202020204" pitchFamily="34" charset="0"/>
              </a:rPr>
              <a:t>	</a:t>
            </a:r>
            <a:r>
              <a:rPr lang="pt-BR" sz="2800" i="1" dirty="0">
                <a:solidFill>
                  <a:srgbClr val="000000"/>
                </a:solidFill>
                <a:ea typeface="Arial" panose="020B0604020202020204" pitchFamily="34" charset="0"/>
              </a:rPr>
              <a:t>Ensaios gerais: físicos ou mecânicos; </a:t>
            </a:r>
            <a:endParaRPr lang="pt-BR" sz="2800" i="1" dirty="0" smtClean="0">
              <a:solidFill>
                <a:srgbClr val="000000"/>
              </a:solidFill>
              <a:ea typeface="Arial" panose="020B0604020202020204" pitchFamily="34" charset="0"/>
            </a:endParaRPr>
          </a:p>
          <a:p>
            <a:pPr marL="0" indent="0">
              <a:buNone/>
            </a:pPr>
            <a:r>
              <a:rPr lang="pt-BR" sz="3000" b="1" u="sng" dirty="0"/>
              <a:t>FÍSICOS</a:t>
            </a:r>
            <a:r>
              <a:rPr lang="pt-BR" sz="3000" dirty="0"/>
              <a:t> </a:t>
            </a:r>
          </a:p>
          <a:p>
            <a:pPr lvl="0" fontAlgn="base">
              <a:buSzPct val="100000"/>
            </a:pPr>
            <a:r>
              <a:rPr lang="pt-BR" sz="3000" dirty="0"/>
              <a:t>massa específica </a:t>
            </a:r>
            <a:r>
              <a:rPr lang="pt-BR" sz="3000" dirty="0" smtClean="0"/>
              <a:t> porosidade </a:t>
            </a:r>
          </a:p>
          <a:p>
            <a:pPr lvl="0" fontAlgn="base">
              <a:buSzPct val="100000"/>
            </a:pPr>
            <a:r>
              <a:rPr lang="pt-BR" sz="3000" dirty="0"/>
              <a:t>permeabilidade </a:t>
            </a:r>
          </a:p>
          <a:p>
            <a:pPr marL="1002665" indent="0">
              <a:lnSpc>
                <a:spcPct val="107000"/>
              </a:lnSpc>
              <a:spcAft>
                <a:spcPts val="15"/>
              </a:spcAft>
              <a:buSzPct val="100000"/>
              <a:buNone/>
              <a:tabLst>
                <a:tab pos="925830" algn="ctr"/>
                <a:tab pos="2399665" algn="ctr"/>
              </a:tabLst>
            </a:pPr>
            <a:endParaRPr lang="pt-BR" sz="2800" b="1" dirty="0">
              <a:solidFill>
                <a:srgbClr val="000000"/>
              </a:solidFill>
              <a:latin typeface="Arial" panose="020B0604020202020204" pitchFamily="34" charset="0"/>
              <a:ea typeface="Arial" panose="020B0604020202020204" pitchFamily="34" charset="0"/>
            </a:endParaRPr>
          </a:p>
          <a:p>
            <a:pPr lvl="0" fontAlgn="base"/>
            <a:endParaRPr lang="pt-BR" sz="2800" dirty="0"/>
          </a:p>
          <a:p>
            <a:endParaRPr lang="pt-BR" dirty="0"/>
          </a:p>
        </p:txBody>
      </p:sp>
    </p:spTree>
    <p:extLst>
      <p:ext uri="{BB962C8B-B14F-4D97-AF65-F5344CB8AC3E}">
        <p14:creationId xmlns:p14="http://schemas.microsoft.com/office/powerpoint/2010/main" val="774548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359489" y="1017103"/>
            <a:ext cx="10018713" cy="3124201"/>
          </a:xfrm>
        </p:spPr>
        <p:txBody>
          <a:bodyPr>
            <a:normAutofit/>
          </a:bodyPr>
          <a:lstStyle/>
          <a:p>
            <a:pPr lvl="0" fontAlgn="base">
              <a:buSzPct val="100000"/>
            </a:pPr>
            <a:r>
              <a:rPr lang="pt-BR" sz="2800" dirty="0"/>
              <a:t>aderência </a:t>
            </a:r>
          </a:p>
          <a:p>
            <a:pPr lvl="0" fontAlgn="base">
              <a:buSzPct val="100000"/>
            </a:pPr>
            <a:r>
              <a:rPr lang="pt-BR" sz="2800" dirty="0"/>
              <a:t>dilatação </a:t>
            </a:r>
            <a:r>
              <a:rPr lang="pt-BR" sz="2800" dirty="0" smtClean="0"/>
              <a:t>térmica </a:t>
            </a:r>
            <a:endParaRPr lang="pt-BR" sz="2800" dirty="0"/>
          </a:p>
          <a:p>
            <a:pPr lvl="0" fontAlgn="base">
              <a:buSzPct val="100000"/>
            </a:pPr>
            <a:r>
              <a:rPr lang="pt-BR" sz="2800" dirty="0"/>
              <a:t>condutibilidade térmica e acústica</a:t>
            </a:r>
            <a:r>
              <a:rPr lang="pt-BR" sz="2800" b="1" dirty="0"/>
              <a:t> </a:t>
            </a:r>
            <a:endParaRPr lang="pt-BR" sz="2800" dirty="0"/>
          </a:p>
          <a:p>
            <a:pPr>
              <a:buSzPct val="100000"/>
            </a:pPr>
            <a:endParaRPr lang="pt-BR" sz="2800" dirty="0"/>
          </a:p>
        </p:txBody>
      </p:sp>
    </p:spTree>
    <p:extLst>
      <p:ext uri="{BB962C8B-B14F-4D97-AF65-F5344CB8AC3E}">
        <p14:creationId xmlns:p14="http://schemas.microsoft.com/office/powerpoint/2010/main" val="18343853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563823" y="1272209"/>
            <a:ext cx="10018713" cy="5923721"/>
          </a:xfrm>
        </p:spPr>
        <p:txBody>
          <a:bodyPr>
            <a:normAutofit/>
          </a:bodyPr>
          <a:lstStyle/>
          <a:p>
            <a:pPr lvl="0" fontAlgn="base"/>
            <a:endParaRPr lang="pt-BR" dirty="0"/>
          </a:p>
          <a:p>
            <a:endParaRPr lang="pt-BR" dirty="0"/>
          </a:p>
        </p:txBody>
      </p:sp>
      <p:sp>
        <p:nvSpPr>
          <p:cNvPr id="6" name="Espaço Reservado para Conteúdo 2"/>
          <p:cNvSpPr txBox="1">
            <a:spLocks/>
          </p:cNvSpPr>
          <p:nvPr/>
        </p:nvSpPr>
        <p:spPr>
          <a:xfrm>
            <a:off x="1716223" y="1424609"/>
            <a:ext cx="10018713" cy="592372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r>
              <a:rPr lang="pt-BR" sz="2800" b="1" u="sng" dirty="0" smtClean="0"/>
              <a:t> </a:t>
            </a:r>
            <a:r>
              <a:rPr lang="pt-BR" sz="3200" b="1" u="sng" dirty="0" smtClean="0"/>
              <a:t>MECANICOS</a:t>
            </a:r>
          </a:p>
          <a:p>
            <a:pPr marL="0" indent="0">
              <a:buFont typeface="Arial"/>
              <a:buNone/>
            </a:pPr>
            <a:r>
              <a:rPr lang="pt-BR" sz="2800" b="1" dirty="0" smtClean="0"/>
              <a:t>Estáticos </a:t>
            </a:r>
          </a:p>
          <a:p>
            <a:pPr fontAlgn="base">
              <a:buSzPct val="100000"/>
            </a:pPr>
            <a:r>
              <a:rPr lang="pt-BR" sz="2800" dirty="0" smtClean="0"/>
              <a:t>tração </a:t>
            </a:r>
          </a:p>
          <a:p>
            <a:pPr fontAlgn="base">
              <a:buSzPct val="100000"/>
            </a:pPr>
            <a:r>
              <a:rPr lang="pt-BR" sz="2800" dirty="0" smtClean="0"/>
              <a:t>compressão </a:t>
            </a:r>
          </a:p>
          <a:p>
            <a:pPr fontAlgn="base">
              <a:buSzPct val="100000"/>
            </a:pPr>
            <a:r>
              <a:rPr lang="pt-BR" sz="2800" dirty="0" smtClean="0"/>
              <a:t>flexão </a:t>
            </a:r>
          </a:p>
          <a:p>
            <a:pPr fontAlgn="base">
              <a:buSzPct val="100000"/>
            </a:pPr>
            <a:r>
              <a:rPr lang="pt-BR" sz="2800" dirty="0" smtClean="0"/>
              <a:t>torção </a:t>
            </a:r>
          </a:p>
          <a:p>
            <a:pPr fontAlgn="base">
              <a:buSzPct val="100000"/>
            </a:pPr>
            <a:r>
              <a:rPr lang="pt-BR" sz="2800" dirty="0" smtClean="0"/>
              <a:t>cisalhamento </a:t>
            </a:r>
          </a:p>
          <a:p>
            <a:pPr fontAlgn="base">
              <a:buSzPct val="100000"/>
            </a:pPr>
            <a:r>
              <a:rPr lang="pt-BR" sz="2800" dirty="0" smtClean="0"/>
              <a:t>desgaste</a:t>
            </a:r>
          </a:p>
          <a:p>
            <a:pPr fontAlgn="base"/>
            <a:endParaRPr lang="pt-BR" dirty="0" smtClean="0"/>
          </a:p>
          <a:p>
            <a:endParaRPr lang="pt-BR" dirty="0"/>
          </a:p>
        </p:txBody>
      </p:sp>
    </p:spTree>
    <p:extLst>
      <p:ext uri="{BB962C8B-B14F-4D97-AF65-F5344CB8AC3E}">
        <p14:creationId xmlns:p14="http://schemas.microsoft.com/office/powerpoint/2010/main" val="13736757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563823" y="1272209"/>
            <a:ext cx="10018713" cy="5923721"/>
          </a:xfrm>
        </p:spPr>
        <p:txBody>
          <a:bodyPr>
            <a:normAutofit/>
          </a:bodyPr>
          <a:lstStyle/>
          <a:p>
            <a:pPr lvl="0" fontAlgn="base"/>
            <a:endParaRPr lang="pt-BR" dirty="0"/>
          </a:p>
          <a:p>
            <a:endParaRPr lang="pt-BR" dirty="0"/>
          </a:p>
        </p:txBody>
      </p:sp>
      <p:sp>
        <p:nvSpPr>
          <p:cNvPr id="4" name="Retângulo 3"/>
          <p:cNvSpPr/>
          <p:nvPr/>
        </p:nvSpPr>
        <p:spPr>
          <a:xfrm>
            <a:off x="2073965" y="1431236"/>
            <a:ext cx="6096000" cy="4681282"/>
          </a:xfrm>
          <a:prstGeom prst="rect">
            <a:avLst/>
          </a:prstGeom>
        </p:spPr>
        <p:txBody>
          <a:bodyPr>
            <a:spAutoFit/>
          </a:bodyPr>
          <a:lstStyle/>
          <a:p>
            <a:pPr lvl="0" defTabSz="457200">
              <a:spcBef>
                <a:spcPct val="20000"/>
              </a:spcBef>
              <a:spcAft>
                <a:spcPts val="600"/>
              </a:spcAft>
              <a:buClr>
                <a:srgbClr val="EB8F22">
                  <a:lumMod val="75000"/>
                </a:srgbClr>
              </a:buClr>
              <a:buSzPct val="145000"/>
            </a:pPr>
            <a:r>
              <a:rPr lang="pt-BR" sz="2800" b="1" dirty="0">
                <a:solidFill>
                  <a:prstClr val="black"/>
                </a:solidFill>
              </a:rPr>
              <a:t>Dinâmicos</a:t>
            </a:r>
          </a:p>
          <a:p>
            <a:pPr marL="285750" lvl="0" indent="-285750" defTabSz="457200" fontAlgn="base">
              <a:spcBef>
                <a:spcPct val="20000"/>
              </a:spcBef>
              <a:spcAft>
                <a:spcPts val="600"/>
              </a:spcAft>
              <a:buClr>
                <a:srgbClr val="EB8F22">
                  <a:lumMod val="75000"/>
                </a:srgbClr>
              </a:buClr>
              <a:buSzPct val="100000"/>
              <a:buFont typeface="Arial"/>
              <a:buChar char="•"/>
            </a:pPr>
            <a:r>
              <a:rPr lang="pt-BR" sz="2800" dirty="0">
                <a:solidFill>
                  <a:prstClr val="black"/>
                </a:solidFill>
              </a:rPr>
              <a:t>flexão </a:t>
            </a:r>
          </a:p>
          <a:p>
            <a:pPr marL="285750" lvl="0" indent="-285750" defTabSz="457200" fontAlgn="base">
              <a:spcBef>
                <a:spcPct val="20000"/>
              </a:spcBef>
              <a:spcAft>
                <a:spcPts val="600"/>
              </a:spcAft>
              <a:buClr>
                <a:srgbClr val="EB8F22">
                  <a:lumMod val="75000"/>
                </a:srgbClr>
              </a:buClr>
              <a:buSzPct val="100000"/>
              <a:buFont typeface="Arial"/>
              <a:buChar char="•"/>
            </a:pPr>
            <a:r>
              <a:rPr lang="pt-BR" sz="2800" dirty="0">
                <a:solidFill>
                  <a:prstClr val="black"/>
                </a:solidFill>
              </a:rPr>
              <a:t>tração </a:t>
            </a:r>
          </a:p>
          <a:p>
            <a:pPr marL="285750" lvl="0" indent="-285750" defTabSz="457200" fontAlgn="base">
              <a:spcBef>
                <a:spcPct val="20000"/>
              </a:spcBef>
              <a:spcAft>
                <a:spcPts val="600"/>
              </a:spcAft>
              <a:buClr>
                <a:srgbClr val="EB8F22">
                  <a:lumMod val="75000"/>
                </a:srgbClr>
              </a:buClr>
              <a:buSzPct val="100000"/>
              <a:buFont typeface="Arial"/>
              <a:buChar char="•"/>
            </a:pPr>
            <a:r>
              <a:rPr lang="pt-BR" sz="2800" dirty="0">
                <a:solidFill>
                  <a:prstClr val="black"/>
                </a:solidFill>
              </a:rPr>
              <a:t>compressão</a:t>
            </a:r>
          </a:p>
          <a:p>
            <a:pPr lvl="0" defTabSz="457200" fontAlgn="base">
              <a:spcBef>
                <a:spcPct val="20000"/>
              </a:spcBef>
              <a:spcAft>
                <a:spcPts val="600"/>
              </a:spcAft>
              <a:buClr>
                <a:srgbClr val="EB8F22">
                  <a:lumMod val="75000"/>
                </a:srgbClr>
              </a:buClr>
              <a:buSzPct val="145000"/>
            </a:pPr>
            <a:r>
              <a:rPr lang="pt-BR" sz="2800" b="1" dirty="0">
                <a:solidFill>
                  <a:prstClr val="black"/>
                </a:solidFill>
              </a:rPr>
              <a:t>Fadiga</a:t>
            </a:r>
          </a:p>
          <a:p>
            <a:pPr marL="285750" lvl="0" indent="-285750" defTabSz="457200" fontAlgn="base">
              <a:spcBef>
                <a:spcPct val="20000"/>
              </a:spcBef>
              <a:spcAft>
                <a:spcPts val="600"/>
              </a:spcAft>
              <a:buClr>
                <a:srgbClr val="EB8F22">
                  <a:lumMod val="75000"/>
                </a:srgbClr>
              </a:buClr>
              <a:buSzPct val="100000"/>
              <a:buFont typeface="Arial"/>
              <a:buChar char="•"/>
            </a:pPr>
            <a:r>
              <a:rPr lang="pt-BR" sz="2800" dirty="0">
                <a:solidFill>
                  <a:prstClr val="black"/>
                </a:solidFill>
              </a:rPr>
              <a:t>flexão </a:t>
            </a:r>
          </a:p>
          <a:p>
            <a:pPr marL="285750" lvl="0" indent="-285750" defTabSz="457200" fontAlgn="base">
              <a:spcBef>
                <a:spcPct val="20000"/>
              </a:spcBef>
              <a:spcAft>
                <a:spcPts val="600"/>
              </a:spcAft>
              <a:buClr>
                <a:srgbClr val="EB8F22">
                  <a:lumMod val="75000"/>
                </a:srgbClr>
              </a:buClr>
              <a:buSzPct val="100000"/>
              <a:buFont typeface="Arial"/>
              <a:buChar char="•"/>
            </a:pPr>
            <a:r>
              <a:rPr lang="pt-BR" sz="2800" dirty="0" smtClean="0">
                <a:solidFill>
                  <a:prstClr val="black"/>
                </a:solidFill>
              </a:rPr>
              <a:t>Tração</a:t>
            </a:r>
            <a:endParaRPr lang="pt-BR" sz="2800" dirty="0">
              <a:solidFill>
                <a:prstClr val="black"/>
              </a:solidFill>
            </a:endParaRPr>
          </a:p>
          <a:p>
            <a:pPr marL="285750" lvl="0" indent="-285750" defTabSz="457200" fontAlgn="base">
              <a:spcBef>
                <a:spcPct val="20000"/>
              </a:spcBef>
              <a:spcAft>
                <a:spcPts val="600"/>
              </a:spcAft>
              <a:buClr>
                <a:srgbClr val="EB8F22">
                  <a:lumMod val="75000"/>
                </a:srgbClr>
              </a:buClr>
              <a:buSzPct val="100000"/>
              <a:buFont typeface="Arial"/>
              <a:buChar char="•"/>
            </a:pPr>
            <a:r>
              <a:rPr lang="pt-BR" sz="2800" dirty="0" smtClean="0">
                <a:solidFill>
                  <a:prstClr val="black"/>
                </a:solidFill>
              </a:rPr>
              <a:t>compressão</a:t>
            </a:r>
            <a:endParaRPr lang="pt-BR" sz="2800" dirty="0">
              <a:solidFill>
                <a:prstClr val="black"/>
              </a:solidFill>
            </a:endParaRPr>
          </a:p>
        </p:txBody>
      </p:sp>
    </p:spTree>
    <p:extLst>
      <p:ext uri="{BB962C8B-B14F-4D97-AF65-F5344CB8AC3E}">
        <p14:creationId xmlns:p14="http://schemas.microsoft.com/office/powerpoint/2010/main" val="1755398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1" y="76201"/>
            <a:ext cx="10018713" cy="1752599"/>
          </a:xfrm>
        </p:spPr>
        <p:txBody>
          <a:bodyPr/>
          <a:lstStyle/>
          <a:p>
            <a:r>
              <a:rPr lang="pt-BR" dirty="0" smtClean="0"/>
              <a:t>Matéria Semestral</a:t>
            </a:r>
            <a:endParaRPr lang="pt-BR" dirty="0"/>
          </a:p>
        </p:txBody>
      </p:sp>
      <p:sp>
        <p:nvSpPr>
          <p:cNvPr id="3" name="Espaço Reservado para Conteúdo 2"/>
          <p:cNvSpPr>
            <a:spLocks noGrp="1"/>
          </p:cNvSpPr>
          <p:nvPr>
            <p:ph idx="1"/>
          </p:nvPr>
        </p:nvSpPr>
        <p:spPr>
          <a:xfrm>
            <a:off x="1630017" y="1828800"/>
            <a:ext cx="10057845" cy="5339538"/>
          </a:xfrm>
        </p:spPr>
        <p:txBody>
          <a:bodyPr>
            <a:normAutofit fontScale="85000" lnSpcReduction="10000"/>
          </a:bodyPr>
          <a:lstStyle/>
          <a:p>
            <a:pPr marL="0" indent="0">
              <a:buNone/>
            </a:pPr>
            <a:endParaRPr lang="pt-BR" sz="2800" dirty="0" smtClean="0"/>
          </a:p>
          <a:p>
            <a:r>
              <a:rPr lang="pt-BR" sz="3600" dirty="0">
                <a:latin typeface="Times New Roman" panose="02020603050405020304" pitchFamily="18" charset="0"/>
                <a:cs typeface="Times New Roman" panose="02020603050405020304" pitchFamily="18" charset="0"/>
              </a:rPr>
              <a:t>Introdução ao estudo dos materiais de construção</a:t>
            </a:r>
            <a:r>
              <a:rPr lang="pt-BR" sz="3600" dirty="0" smtClean="0">
                <a:latin typeface="Times New Roman" panose="02020603050405020304" pitchFamily="18" charset="0"/>
                <a:cs typeface="Times New Roman" panose="02020603050405020304" pitchFamily="18" charset="0"/>
              </a:rPr>
              <a:t>.</a:t>
            </a:r>
          </a:p>
          <a:p>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Aglomerantes minerais. </a:t>
            </a:r>
            <a:endParaRPr lang="pt-BR" sz="3600" dirty="0" smtClean="0">
              <a:latin typeface="Times New Roman" panose="02020603050405020304" pitchFamily="18" charset="0"/>
              <a:cs typeface="Times New Roman" panose="02020603050405020304" pitchFamily="18" charset="0"/>
            </a:endParaRPr>
          </a:p>
          <a:p>
            <a:r>
              <a:rPr lang="pt-BR" sz="3600" dirty="0" smtClean="0">
                <a:latin typeface="Times New Roman" panose="02020603050405020304" pitchFamily="18" charset="0"/>
                <a:cs typeface="Times New Roman" panose="02020603050405020304" pitchFamily="18" charset="0"/>
              </a:rPr>
              <a:t>Cimento</a:t>
            </a:r>
            <a:r>
              <a:rPr lang="pt-BR" sz="3600" dirty="0">
                <a:latin typeface="Times New Roman" panose="02020603050405020304" pitchFamily="18" charset="0"/>
                <a:cs typeface="Times New Roman" panose="02020603050405020304" pitchFamily="18" charset="0"/>
              </a:rPr>
              <a:t>. </a:t>
            </a:r>
            <a:endParaRPr lang="pt-BR" sz="3600" dirty="0" smtClean="0">
              <a:latin typeface="Times New Roman" panose="02020603050405020304" pitchFamily="18" charset="0"/>
              <a:cs typeface="Times New Roman" panose="02020603050405020304" pitchFamily="18" charset="0"/>
            </a:endParaRPr>
          </a:p>
          <a:p>
            <a:r>
              <a:rPr lang="pt-BR" sz="3600" dirty="0" smtClean="0">
                <a:latin typeface="Times New Roman" panose="02020603050405020304" pitchFamily="18" charset="0"/>
                <a:cs typeface="Times New Roman" panose="02020603050405020304" pitchFamily="18" charset="0"/>
              </a:rPr>
              <a:t>Agregados </a:t>
            </a:r>
            <a:r>
              <a:rPr lang="pt-BR" sz="3600" dirty="0">
                <a:latin typeface="Times New Roman" panose="02020603050405020304" pitchFamily="18" charset="0"/>
                <a:cs typeface="Times New Roman" panose="02020603050405020304" pitchFamily="18" charset="0"/>
              </a:rPr>
              <a:t>para concreto. </a:t>
            </a:r>
            <a:endParaRPr lang="pt-BR" sz="3600" dirty="0" smtClean="0">
              <a:latin typeface="Times New Roman" panose="02020603050405020304" pitchFamily="18" charset="0"/>
              <a:cs typeface="Times New Roman" panose="02020603050405020304" pitchFamily="18" charset="0"/>
            </a:endParaRPr>
          </a:p>
          <a:p>
            <a:r>
              <a:rPr lang="pt-BR" sz="3600" dirty="0" smtClean="0">
                <a:latin typeface="Times New Roman" panose="02020603050405020304" pitchFamily="18" charset="0"/>
                <a:cs typeface="Times New Roman" panose="02020603050405020304" pitchFamily="18" charset="0"/>
              </a:rPr>
              <a:t>Propriedades </a:t>
            </a:r>
            <a:r>
              <a:rPr lang="pt-BR" sz="3600" dirty="0">
                <a:latin typeface="Times New Roman" panose="02020603050405020304" pitchFamily="18" charset="0"/>
                <a:cs typeface="Times New Roman" panose="02020603050405020304" pitchFamily="18" charset="0"/>
              </a:rPr>
              <a:t>do concreto nos estados fresco e endurecido. </a:t>
            </a:r>
            <a:endParaRPr lang="pt-BR" sz="3600" dirty="0" smtClean="0">
              <a:latin typeface="Times New Roman" panose="02020603050405020304" pitchFamily="18" charset="0"/>
              <a:cs typeface="Times New Roman" panose="02020603050405020304" pitchFamily="18" charset="0"/>
            </a:endParaRPr>
          </a:p>
          <a:p>
            <a:r>
              <a:rPr lang="pt-BR" sz="3600" dirty="0" smtClean="0">
                <a:latin typeface="Times New Roman" panose="02020603050405020304" pitchFamily="18" charset="0"/>
                <a:cs typeface="Times New Roman" panose="02020603050405020304" pitchFamily="18" charset="0"/>
              </a:rPr>
              <a:t>Dosagem </a:t>
            </a:r>
            <a:r>
              <a:rPr lang="pt-BR" sz="3600" dirty="0">
                <a:latin typeface="Times New Roman" panose="02020603050405020304" pitchFamily="18" charset="0"/>
                <a:cs typeface="Times New Roman" panose="02020603050405020304" pitchFamily="18" charset="0"/>
              </a:rPr>
              <a:t>do concreto</a:t>
            </a:r>
            <a:r>
              <a:rPr lang="pt-BR" sz="3600" dirty="0" smtClean="0">
                <a:latin typeface="Times New Roman" panose="02020603050405020304" pitchFamily="18" charset="0"/>
                <a:cs typeface="Times New Roman" panose="02020603050405020304" pitchFamily="18" charset="0"/>
              </a:rPr>
              <a:t>.</a:t>
            </a:r>
          </a:p>
          <a:p>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Produção e aplicação do concreto</a:t>
            </a:r>
            <a:r>
              <a:rPr lang="pt-BR" sz="3600" dirty="0" smtClean="0">
                <a:latin typeface="Times New Roman" panose="02020603050405020304" pitchFamily="18" charset="0"/>
                <a:cs typeface="Times New Roman" panose="02020603050405020304" pitchFamily="18" charset="0"/>
              </a:rPr>
              <a:t>.</a:t>
            </a:r>
          </a:p>
          <a:p>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Controle tecnológico.</a:t>
            </a:r>
            <a:endParaRPr lang="pt-BR" sz="3600" dirty="0" smtClean="0">
              <a:latin typeface="Times New Roman" panose="02020603050405020304" pitchFamily="18" charset="0"/>
              <a:cs typeface="Times New Roman" panose="02020603050405020304" pitchFamily="18" charset="0"/>
            </a:endParaRPr>
          </a:p>
          <a:p>
            <a:pPr marL="0" indent="0">
              <a:buNone/>
            </a:pPr>
            <a:endParaRPr lang="pt-BR" sz="2400" dirty="0"/>
          </a:p>
          <a:p>
            <a:endParaRPr lang="pt-BR" sz="2400" dirty="0"/>
          </a:p>
          <a:p>
            <a:endParaRPr lang="pt-BR" dirty="0"/>
          </a:p>
        </p:txBody>
      </p:sp>
    </p:spTree>
    <p:extLst>
      <p:ext uri="{BB962C8B-B14F-4D97-AF65-F5344CB8AC3E}">
        <p14:creationId xmlns:p14="http://schemas.microsoft.com/office/powerpoint/2010/main" val="3956168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2173287" y="2047461"/>
            <a:ext cx="10018713" cy="4526769"/>
          </a:xfrm>
        </p:spPr>
        <p:txBody>
          <a:bodyPr>
            <a:normAutofit fontScale="47500" lnSpcReduction="20000"/>
          </a:bodyPr>
          <a:lstStyle/>
          <a:p>
            <a:pPr lvl="0" fontAlgn="base"/>
            <a:endParaRPr lang="pt-BR" dirty="0"/>
          </a:p>
          <a:p>
            <a:pPr>
              <a:buSzPct val="100000"/>
            </a:pPr>
            <a:r>
              <a:rPr lang="pt-BR" sz="5900" dirty="0" smtClean="0"/>
              <a:t>Macrografico</a:t>
            </a:r>
          </a:p>
          <a:p>
            <a:pPr>
              <a:buSzPct val="100000"/>
            </a:pPr>
            <a:r>
              <a:rPr lang="pt-BR" sz="5900" dirty="0" smtClean="0"/>
              <a:t>Micrografico</a:t>
            </a:r>
          </a:p>
          <a:p>
            <a:pPr marL="0" indent="0">
              <a:buNone/>
            </a:pPr>
            <a:endParaRPr lang="pt-BR" sz="5900" dirty="0" smtClean="0"/>
          </a:p>
          <a:p>
            <a:pPr marL="0" indent="0">
              <a:buNone/>
            </a:pPr>
            <a:r>
              <a:rPr lang="pt-BR" sz="5900" dirty="0" smtClean="0"/>
              <a:t>                                          </a:t>
            </a:r>
            <a:r>
              <a:rPr lang="pt-BR" sz="5900" b="1" dirty="0" smtClean="0"/>
              <a:t>TECNOLÓGICOS </a:t>
            </a:r>
            <a:endParaRPr lang="pt-BR" sz="5900" b="1" dirty="0"/>
          </a:p>
          <a:p>
            <a:pPr lvl="0" fontAlgn="base">
              <a:buSzPct val="100000"/>
            </a:pPr>
            <a:r>
              <a:rPr lang="pt-BR" sz="5900" dirty="0"/>
              <a:t>dobramento </a:t>
            </a:r>
          </a:p>
          <a:p>
            <a:pPr lvl="0" fontAlgn="base">
              <a:buSzPct val="100000"/>
            </a:pPr>
            <a:r>
              <a:rPr lang="pt-BR" sz="5900" dirty="0"/>
              <a:t>maleabilidade </a:t>
            </a:r>
          </a:p>
          <a:p>
            <a:pPr lvl="0" fontAlgn="base">
              <a:buSzPct val="100000"/>
            </a:pPr>
            <a:r>
              <a:rPr lang="pt-BR" sz="5900" dirty="0"/>
              <a:t>soldabilidade </a:t>
            </a:r>
          </a:p>
          <a:p>
            <a:pPr>
              <a:buSzPct val="100000"/>
            </a:pPr>
            <a:r>
              <a:rPr lang="pt-BR" sz="5900" dirty="0"/>
              <a:t>fusibilidade </a:t>
            </a:r>
          </a:p>
        </p:txBody>
      </p:sp>
      <p:sp>
        <p:nvSpPr>
          <p:cNvPr id="5" name="Retângulo 4"/>
          <p:cNvSpPr/>
          <p:nvPr/>
        </p:nvSpPr>
        <p:spPr>
          <a:xfrm>
            <a:off x="1883019" y="1526669"/>
            <a:ext cx="9495183" cy="1462388"/>
          </a:xfrm>
          <a:prstGeom prst="rect">
            <a:avLst/>
          </a:prstGeom>
        </p:spPr>
        <p:txBody>
          <a:bodyPr wrap="square">
            <a:spAutoFit/>
          </a:bodyPr>
          <a:lstStyle/>
          <a:p>
            <a:pPr marR="539750" lvl="0" algn="ctr" fontAlgn="base">
              <a:lnSpc>
                <a:spcPct val="104000"/>
              </a:lnSpc>
              <a:spcAft>
                <a:spcPts val="60"/>
              </a:spcAft>
              <a:buClr>
                <a:srgbClr val="000000"/>
              </a:buClr>
              <a:buSzPts val="1200"/>
            </a:pPr>
            <a:r>
              <a:rPr lang="pt-BR" sz="2800" i="1" dirty="0">
                <a:solidFill>
                  <a:srgbClr val="000000"/>
                </a:solidFill>
                <a:uFill>
                  <a:solidFill>
                    <a:srgbClr val="000000"/>
                  </a:solidFill>
                </a:uFill>
                <a:ea typeface="Times New Roman" panose="02020603050405020304" pitchFamily="18" charset="0"/>
                <a:cs typeface="Times New Roman" panose="02020603050405020304" pitchFamily="18" charset="0"/>
              </a:rPr>
              <a:t>Ensaios especiais: metalográficos ou </a:t>
            </a:r>
            <a:r>
              <a:rPr lang="pt-BR" sz="2800" i="1" dirty="0" smtClean="0">
                <a:solidFill>
                  <a:srgbClr val="000000"/>
                </a:solidFill>
                <a:uFill>
                  <a:solidFill>
                    <a:srgbClr val="000000"/>
                  </a:solidFill>
                </a:uFill>
                <a:ea typeface="Times New Roman" panose="02020603050405020304" pitchFamily="18" charset="0"/>
                <a:cs typeface="Times New Roman" panose="02020603050405020304" pitchFamily="18" charset="0"/>
              </a:rPr>
              <a:t>tecnológicos</a:t>
            </a:r>
            <a:r>
              <a:rPr lang="pt-BR" sz="2800" dirty="0" smtClean="0">
                <a:solidFill>
                  <a:srgbClr val="000000"/>
                </a:solidFill>
                <a:uFill>
                  <a:solidFill>
                    <a:srgbClr val="000000"/>
                  </a:solidFill>
                </a:uFill>
                <a:ea typeface="Times New Roman" panose="02020603050405020304" pitchFamily="18" charset="0"/>
                <a:cs typeface="Times New Roman" panose="02020603050405020304" pitchFamily="18" charset="0"/>
              </a:rPr>
              <a:t>.</a:t>
            </a:r>
          </a:p>
          <a:p>
            <a:pPr marR="539750" lvl="0" algn="ctr" fontAlgn="base">
              <a:lnSpc>
                <a:spcPct val="104000"/>
              </a:lnSpc>
              <a:spcAft>
                <a:spcPts val="60"/>
              </a:spcAft>
              <a:buClr>
                <a:srgbClr val="000000"/>
              </a:buClr>
              <a:buSzPts val="1200"/>
            </a:pPr>
            <a:r>
              <a:rPr lang="pt-BR" sz="2800" b="1" dirty="0" smtClean="0">
                <a:solidFill>
                  <a:srgbClr val="000000"/>
                </a:solidFill>
                <a:ea typeface="Arial" panose="020B0604020202020204" pitchFamily="34" charset="0"/>
              </a:rPr>
              <a:t>METALOGRÁFICOS </a:t>
            </a:r>
            <a:endParaRPr lang="pt-BR" sz="2800" b="1"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endParaRPr>
          </a:p>
          <a:p>
            <a:pPr marL="342900" marR="539750" lvl="0" indent="-342900" algn="ctr" fontAlgn="base">
              <a:lnSpc>
                <a:spcPct val="104000"/>
              </a:lnSpc>
              <a:spcAft>
                <a:spcPts val="40"/>
              </a:spcAft>
              <a:buClr>
                <a:srgbClr val="000000"/>
              </a:buClr>
              <a:buSzPts val="1200"/>
              <a:buFont typeface="Arial" panose="020B0604020202020204" pitchFamily="34" charset="0"/>
              <a:buChar char="•"/>
            </a:pPr>
            <a:endParaRPr lang="pt-BR" sz="28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81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563823" y="1272209"/>
            <a:ext cx="10018713" cy="5923721"/>
          </a:xfrm>
        </p:spPr>
        <p:txBody>
          <a:bodyPr>
            <a:normAutofit/>
          </a:bodyPr>
          <a:lstStyle/>
          <a:p>
            <a:pPr lvl="0" fontAlgn="base"/>
            <a:endParaRPr lang="pt-BR" dirty="0"/>
          </a:p>
          <a:p>
            <a:endParaRPr lang="pt-BR" dirty="0"/>
          </a:p>
        </p:txBody>
      </p:sp>
      <p:sp>
        <p:nvSpPr>
          <p:cNvPr id="4" name="Retângulo 3"/>
          <p:cNvSpPr/>
          <p:nvPr/>
        </p:nvSpPr>
        <p:spPr>
          <a:xfrm>
            <a:off x="1835426" y="1272209"/>
            <a:ext cx="9951443" cy="553357"/>
          </a:xfrm>
          <a:prstGeom prst="rect">
            <a:avLst/>
          </a:prstGeom>
        </p:spPr>
        <p:txBody>
          <a:bodyPr wrap="square">
            <a:spAutoFit/>
          </a:bodyPr>
          <a:lstStyle/>
          <a:p>
            <a:pPr marL="6350" indent="-6350">
              <a:lnSpc>
                <a:spcPct val="107000"/>
              </a:lnSpc>
              <a:spcAft>
                <a:spcPts val="300"/>
              </a:spcAft>
            </a:pPr>
            <a:r>
              <a:rPr lang="pt-BR" sz="2800" b="1" dirty="0">
                <a:solidFill>
                  <a:srgbClr val="000000"/>
                </a:solidFill>
                <a:ea typeface="Arial" panose="020B0604020202020204" pitchFamily="34" charset="0"/>
              </a:rPr>
              <a:t>O PAPEL DA TECNOLOGIA NA ATUAL ENGENHARIA CIVIL </a:t>
            </a:r>
            <a:endParaRPr lang="pt-BR" sz="2800" b="1" dirty="0">
              <a:solidFill>
                <a:srgbClr val="000000"/>
              </a:solidFill>
              <a:effectLst/>
              <a:ea typeface="Arial" panose="020B0604020202020204" pitchFamily="34" charset="0"/>
            </a:endParaRPr>
          </a:p>
        </p:txBody>
      </p:sp>
      <p:sp>
        <p:nvSpPr>
          <p:cNvPr id="5" name="Retângulo 4"/>
          <p:cNvSpPr/>
          <p:nvPr/>
        </p:nvSpPr>
        <p:spPr>
          <a:xfrm>
            <a:off x="1835425" y="2241496"/>
            <a:ext cx="9951443" cy="3199209"/>
          </a:xfrm>
          <a:prstGeom prst="rect">
            <a:avLst/>
          </a:prstGeom>
        </p:spPr>
        <p:txBody>
          <a:bodyPr wrap="square">
            <a:spAutoFit/>
          </a:bodyPr>
          <a:lstStyle/>
          <a:p>
            <a:pPr marL="6350" marR="735965" indent="-6350" algn="just">
              <a:lnSpc>
                <a:spcPct val="103000"/>
              </a:lnSpc>
              <a:spcAft>
                <a:spcPts val="60"/>
              </a:spcAft>
            </a:pPr>
            <a:r>
              <a:rPr lang="pt-BR" sz="2800" dirty="0">
                <a:solidFill>
                  <a:srgbClr val="000000"/>
                </a:solidFill>
                <a:ea typeface="Arial" panose="020B0604020202020204" pitchFamily="34" charset="0"/>
              </a:rPr>
              <a:t>Atualmente, observa-se um avanço na concepção de projetos, graças aos conhecimentos extraídos de pesquisas de materiais e de protótipos estruturais, que têm levado os engenheiros estruturistas a projetar e dimensionar estruturas onde são exigidas altas tensões de trabalho para o concreto e aço, partindo do pressuposto que estas estruturas serão muito bem executadas. </a:t>
            </a: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40348176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563823" y="1272209"/>
            <a:ext cx="10018713" cy="5923721"/>
          </a:xfrm>
        </p:spPr>
        <p:txBody>
          <a:bodyPr>
            <a:normAutofit/>
          </a:bodyPr>
          <a:lstStyle/>
          <a:p>
            <a:pPr lvl="0" fontAlgn="base"/>
            <a:endParaRPr lang="pt-BR" dirty="0"/>
          </a:p>
          <a:p>
            <a:endParaRPr lang="pt-BR" dirty="0"/>
          </a:p>
        </p:txBody>
      </p:sp>
      <p:sp>
        <p:nvSpPr>
          <p:cNvPr id="4" name="Retângulo 3"/>
          <p:cNvSpPr/>
          <p:nvPr/>
        </p:nvSpPr>
        <p:spPr>
          <a:xfrm>
            <a:off x="1563823" y="1646974"/>
            <a:ext cx="10204107" cy="4590744"/>
          </a:xfrm>
          <a:prstGeom prst="rect">
            <a:avLst/>
          </a:prstGeom>
        </p:spPr>
        <p:txBody>
          <a:bodyPr wrap="square">
            <a:spAutoFit/>
          </a:bodyPr>
          <a:lstStyle/>
          <a:p>
            <a:pPr marL="6350" marR="735965" indent="-6350" algn="just">
              <a:lnSpc>
                <a:spcPct val="103000"/>
              </a:lnSpc>
              <a:spcAft>
                <a:spcPts val="60"/>
              </a:spcAft>
            </a:pPr>
            <a:r>
              <a:rPr lang="pt-BR" sz="2800" dirty="0">
                <a:solidFill>
                  <a:srgbClr val="000000"/>
                </a:solidFill>
                <a:ea typeface="Arial" panose="020B0604020202020204" pitchFamily="34" charset="0"/>
              </a:rPr>
              <a:t>Os engenheiros construtores são também conduzidos a lançar mão de modernos e sofisticados equipamentos, visando prioritariamente à rapidez de execução. </a:t>
            </a:r>
          </a:p>
          <a:p>
            <a:pPr marL="6350" marR="745490" indent="-6350">
              <a:lnSpc>
                <a:spcPct val="107000"/>
              </a:lnSpc>
            </a:pPr>
            <a:r>
              <a:rPr lang="pt-BR" sz="2800" dirty="0">
                <a:solidFill>
                  <a:srgbClr val="000000"/>
                </a:solidFill>
                <a:ea typeface="Arial" panose="020B0604020202020204" pitchFamily="34" charset="0"/>
              </a:rPr>
              <a:t> </a:t>
            </a:r>
          </a:p>
          <a:p>
            <a:pPr marL="6350" marR="735965" indent="-6350" algn="just">
              <a:lnSpc>
                <a:spcPct val="103000"/>
              </a:lnSpc>
              <a:spcAft>
                <a:spcPts val="60"/>
              </a:spcAft>
            </a:pPr>
            <a:r>
              <a:rPr lang="pt-BR" sz="2800" dirty="0">
                <a:solidFill>
                  <a:srgbClr val="000000"/>
                </a:solidFill>
                <a:ea typeface="Arial" panose="020B0604020202020204" pitchFamily="34" charset="0"/>
              </a:rPr>
              <a:t>Para garantir a qualidade da execução, o engenheiro construtor deve exercer nas matérias primas e no concreto o </a:t>
            </a:r>
            <a:r>
              <a:rPr lang="pt-BR" sz="2800" i="1" dirty="0">
                <a:solidFill>
                  <a:srgbClr val="000000"/>
                </a:solidFill>
                <a:ea typeface="Arial" panose="020B0604020202020204" pitchFamily="34" charset="0"/>
              </a:rPr>
              <a:t>Controle da produção. </a:t>
            </a:r>
            <a:endParaRPr lang="pt-BR" sz="2800" dirty="0">
              <a:solidFill>
                <a:srgbClr val="000000"/>
              </a:solidFill>
              <a:ea typeface="Arial" panose="020B0604020202020204" pitchFamily="34" charset="0"/>
            </a:endParaRPr>
          </a:p>
          <a:p>
            <a:pPr marL="6350" marR="745490" indent="-6350">
              <a:lnSpc>
                <a:spcPct val="107000"/>
              </a:lnSpc>
            </a:pPr>
            <a:r>
              <a:rPr lang="pt-BR" sz="2800" i="1" dirty="0">
                <a:solidFill>
                  <a:srgbClr val="000000"/>
                </a:solidFill>
                <a:ea typeface="Arial" panose="020B0604020202020204" pitchFamily="34" charset="0"/>
              </a:rPr>
              <a:t> </a:t>
            </a:r>
            <a:endParaRPr lang="pt-BR" sz="2800" dirty="0">
              <a:solidFill>
                <a:srgbClr val="000000"/>
              </a:solidFill>
              <a:ea typeface="Arial" panose="020B0604020202020204" pitchFamily="34" charset="0"/>
            </a:endParaRPr>
          </a:p>
          <a:p>
            <a:pPr marL="6350" marR="735965" indent="-6350" algn="just">
              <a:lnSpc>
                <a:spcPct val="103000"/>
              </a:lnSpc>
              <a:spcAft>
                <a:spcPts val="60"/>
              </a:spcAft>
            </a:pPr>
            <a:r>
              <a:rPr lang="pt-BR" sz="2800" dirty="0">
                <a:solidFill>
                  <a:srgbClr val="000000"/>
                </a:solidFill>
                <a:ea typeface="Arial" panose="020B0604020202020204" pitchFamily="34" charset="0"/>
              </a:rPr>
              <a:t>Fica a cargo dos engenheiros fiscalizadores a preocupação com a qualidade final do produto e exercem o </a:t>
            </a:r>
            <a:r>
              <a:rPr lang="pt-BR" sz="2800" i="1" dirty="0">
                <a:solidFill>
                  <a:srgbClr val="000000"/>
                </a:solidFill>
                <a:ea typeface="Arial" panose="020B0604020202020204" pitchFamily="34" charset="0"/>
              </a:rPr>
              <a:t>Controle da aceitação.</a:t>
            </a:r>
            <a:r>
              <a:rPr lang="pt-BR" sz="2800" dirty="0">
                <a:solidFill>
                  <a:srgbClr val="000000"/>
                </a:solidFill>
                <a:ea typeface="Arial" panose="020B0604020202020204" pitchFamily="34" charset="0"/>
              </a:rPr>
              <a:t> </a:t>
            </a: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309254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1"/>
          </p:nvPr>
        </p:nvSpPr>
        <p:spPr>
          <a:xfrm>
            <a:off x="1563823" y="1272209"/>
            <a:ext cx="10018713" cy="5923721"/>
          </a:xfrm>
        </p:spPr>
        <p:txBody>
          <a:bodyPr>
            <a:normAutofit/>
          </a:bodyPr>
          <a:lstStyle/>
          <a:p>
            <a:pPr lvl="0" fontAlgn="base"/>
            <a:endParaRPr lang="pt-BR" dirty="0"/>
          </a:p>
          <a:p>
            <a:endParaRPr lang="pt-BR" dirty="0"/>
          </a:p>
        </p:txBody>
      </p:sp>
      <p:sp>
        <p:nvSpPr>
          <p:cNvPr id="4" name="Retângulo 3"/>
          <p:cNvSpPr/>
          <p:nvPr/>
        </p:nvSpPr>
        <p:spPr>
          <a:xfrm>
            <a:off x="1563823" y="1646974"/>
            <a:ext cx="10204107" cy="4590744"/>
          </a:xfrm>
          <a:prstGeom prst="rect">
            <a:avLst/>
          </a:prstGeom>
        </p:spPr>
        <p:txBody>
          <a:bodyPr wrap="square">
            <a:spAutoFit/>
          </a:bodyPr>
          <a:lstStyle/>
          <a:p>
            <a:pPr marL="6350" marR="735965" indent="-6350" algn="just">
              <a:lnSpc>
                <a:spcPct val="103000"/>
              </a:lnSpc>
              <a:spcAft>
                <a:spcPts val="60"/>
              </a:spcAft>
            </a:pPr>
            <a:r>
              <a:rPr lang="pt-BR" sz="2800" dirty="0">
                <a:solidFill>
                  <a:srgbClr val="000000"/>
                </a:solidFill>
                <a:ea typeface="Arial" panose="020B0604020202020204" pitchFamily="34" charset="0"/>
              </a:rPr>
              <a:t>Os engenheiros construtores são também conduzidos a lançar mão de modernos e sofisticados equipamentos, visando prioritariamente à rapidez de execução. </a:t>
            </a:r>
          </a:p>
          <a:p>
            <a:pPr marL="6350" marR="745490" indent="-6350">
              <a:lnSpc>
                <a:spcPct val="107000"/>
              </a:lnSpc>
            </a:pPr>
            <a:r>
              <a:rPr lang="pt-BR" sz="2800" dirty="0">
                <a:solidFill>
                  <a:srgbClr val="000000"/>
                </a:solidFill>
                <a:ea typeface="Arial" panose="020B0604020202020204" pitchFamily="34" charset="0"/>
              </a:rPr>
              <a:t> </a:t>
            </a:r>
          </a:p>
          <a:p>
            <a:pPr marL="6350" marR="735965" indent="-6350" algn="just">
              <a:lnSpc>
                <a:spcPct val="103000"/>
              </a:lnSpc>
              <a:spcAft>
                <a:spcPts val="60"/>
              </a:spcAft>
            </a:pPr>
            <a:r>
              <a:rPr lang="pt-BR" sz="2800" dirty="0">
                <a:solidFill>
                  <a:srgbClr val="000000"/>
                </a:solidFill>
                <a:ea typeface="Arial" panose="020B0604020202020204" pitchFamily="34" charset="0"/>
              </a:rPr>
              <a:t>Para garantir a qualidade da execução, o engenheiro construtor deve exercer nas matérias primas e no concreto o </a:t>
            </a:r>
            <a:r>
              <a:rPr lang="pt-BR" sz="2800" i="1" dirty="0">
                <a:solidFill>
                  <a:srgbClr val="000000"/>
                </a:solidFill>
                <a:ea typeface="Arial" panose="020B0604020202020204" pitchFamily="34" charset="0"/>
              </a:rPr>
              <a:t>Controle da produção. </a:t>
            </a:r>
            <a:endParaRPr lang="pt-BR" sz="2800" dirty="0">
              <a:solidFill>
                <a:srgbClr val="000000"/>
              </a:solidFill>
              <a:ea typeface="Arial" panose="020B0604020202020204" pitchFamily="34" charset="0"/>
            </a:endParaRPr>
          </a:p>
          <a:p>
            <a:pPr marL="6350" marR="745490" indent="-6350">
              <a:lnSpc>
                <a:spcPct val="107000"/>
              </a:lnSpc>
            </a:pPr>
            <a:r>
              <a:rPr lang="pt-BR" sz="2800" i="1" dirty="0">
                <a:solidFill>
                  <a:srgbClr val="000000"/>
                </a:solidFill>
                <a:ea typeface="Arial" panose="020B0604020202020204" pitchFamily="34" charset="0"/>
              </a:rPr>
              <a:t> </a:t>
            </a:r>
            <a:endParaRPr lang="pt-BR" sz="2800" dirty="0">
              <a:solidFill>
                <a:srgbClr val="000000"/>
              </a:solidFill>
              <a:ea typeface="Arial" panose="020B0604020202020204" pitchFamily="34" charset="0"/>
            </a:endParaRPr>
          </a:p>
          <a:p>
            <a:pPr marL="6350" marR="735965" indent="-6350" algn="just">
              <a:lnSpc>
                <a:spcPct val="103000"/>
              </a:lnSpc>
              <a:spcAft>
                <a:spcPts val="60"/>
              </a:spcAft>
            </a:pPr>
            <a:r>
              <a:rPr lang="pt-BR" sz="2800" dirty="0">
                <a:solidFill>
                  <a:srgbClr val="000000"/>
                </a:solidFill>
                <a:ea typeface="Arial" panose="020B0604020202020204" pitchFamily="34" charset="0"/>
              </a:rPr>
              <a:t>Fica a cargo dos engenheiros fiscalizadores a preocupação com a qualidade final do produto e exercem o </a:t>
            </a:r>
            <a:r>
              <a:rPr lang="pt-BR" sz="2800" i="1" dirty="0">
                <a:solidFill>
                  <a:srgbClr val="000000"/>
                </a:solidFill>
                <a:ea typeface="Arial" panose="020B0604020202020204" pitchFamily="34" charset="0"/>
              </a:rPr>
              <a:t>Controle da aceitação.</a:t>
            </a:r>
            <a:r>
              <a:rPr lang="pt-BR" sz="2800" dirty="0">
                <a:solidFill>
                  <a:srgbClr val="000000"/>
                </a:solidFill>
                <a:ea typeface="Arial" panose="020B0604020202020204" pitchFamily="34" charset="0"/>
              </a:rPr>
              <a:t> </a:t>
            </a: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22991052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lvl="0" fontAlgn="base"/>
            <a:endParaRPr lang="pt-BR" dirty="0"/>
          </a:p>
          <a:p>
            <a:endParaRPr lang="pt-BR" dirty="0"/>
          </a:p>
        </p:txBody>
      </p:sp>
      <p:sp>
        <p:nvSpPr>
          <p:cNvPr id="5" name="Retângulo 4"/>
          <p:cNvSpPr/>
          <p:nvPr/>
        </p:nvSpPr>
        <p:spPr>
          <a:xfrm>
            <a:off x="1709530" y="1550988"/>
            <a:ext cx="9978887" cy="3199209"/>
          </a:xfrm>
          <a:prstGeom prst="rect">
            <a:avLst/>
          </a:prstGeom>
        </p:spPr>
        <p:txBody>
          <a:bodyPr wrap="square">
            <a:spAutoFit/>
          </a:bodyPr>
          <a:lstStyle/>
          <a:p>
            <a:pPr marL="6350" marR="735965" indent="-6350" algn="just">
              <a:lnSpc>
                <a:spcPct val="103000"/>
              </a:lnSpc>
              <a:spcAft>
                <a:spcPts val="60"/>
              </a:spcAft>
            </a:pPr>
            <a:r>
              <a:rPr lang="pt-BR" sz="2800" dirty="0">
                <a:solidFill>
                  <a:srgbClr val="000000"/>
                </a:solidFill>
                <a:ea typeface="Arial" panose="020B0604020202020204" pitchFamily="34" charset="0"/>
              </a:rPr>
              <a:t>Os engenheiros projetistas devem elaborar bons projetos tecnológicos, que apresentem especificações estabelecendo índices de qualidade para os materiais, que estes materiais possam ser facilmente adquiridos ou produzidos e que possuam durabilidade. Associados aos projetos devem ser elaborados manuais para execução da obra e para sua manutenção após concluída. </a:t>
            </a: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5833175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
        <p:nvSpPr>
          <p:cNvPr id="4" name="Retângulo 3"/>
          <p:cNvSpPr/>
          <p:nvPr/>
        </p:nvSpPr>
        <p:spPr>
          <a:xfrm>
            <a:off x="1457738" y="1550988"/>
            <a:ext cx="10482470" cy="3762825"/>
          </a:xfrm>
          <a:prstGeom prst="rect">
            <a:avLst/>
          </a:prstGeom>
        </p:spPr>
        <p:txBody>
          <a:bodyPr wrap="square">
            <a:spAutoFit/>
          </a:bodyPr>
          <a:lstStyle/>
          <a:p>
            <a:pPr marL="6350" indent="-6350">
              <a:lnSpc>
                <a:spcPct val="107000"/>
              </a:lnSpc>
              <a:spcAft>
                <a:spcPts val="295"/>
              </a:spcAft>
            </a:pPr>
            <a:r>
              <a:rPr lang="pt-BR" sz="2800" b="1" dirty="0">
                <a:solidFill>
                  <a:srgbClr val="000000"/>
                </a:solidFill>
                <a:ea typeface="Arial" panose="020B0604020202020204" pitchFamily="34" charset="0"/>
              </a:rPr>
              <a:t>NORMALIZAÇÃO </a:t>
            </a:r>
          </a:p>
          <a:p>
            <a:pPr marL="6350" marR="735965" indent="-6350" algn="just">
              <a:lnSpc>
                <a:spcPct val="103000"/>
              </a:lnSpc>
              <a:spcAft>
                <a:spcPts val="60"/>
              </a:spcAft>
              <a:buClr>
                <a:schemeClr val="accent1">
                  <a:lumMod val="75000"/>
                </a:schemeClr>
              </a:buClr>
              <a:buSzPct val="44000"/>
            </a:pPr>
            <a:r>
              <a:rPr lang="pt-BR" sz="2800" dirty="0">
                <a:solidFill>
                  <a:srgbClr val="000000"/>
                </a:solidFill>
                <a:ea typeface="Arial" panose="020B0604020202020204" pitchFamily="34" charset="0"/>
              </a:rPr>
              <a:t>É o processo de formular e aplicar normas visando: </a:t>
            </a:r>
          </a:p>
          <a:p>
            <a:pPr marL="342900" marR="735965" lvl="0" indent="-342900" algn="just" fontAlgn="base">
              <a:lnSpc>
                <a:spcPct val="103000"/>
              </a:lnSpc>
              <a:spcAft>
                <a:spcPts val="60"/>
              </a:spcAft>
              <a:buClr>
                <a:schemeClr val="accent1">
                  <a:lumMod val="75000"/>
                </a:schemeClr>
              </a:buClr>
              <a:buSzPct val="100000"/>
              <a:buFont typeface="Arial" panose="020B0604020202020204" pitchFamily="34" charset="0"/>
              <a:buChar char="•"/>
            </a:pPr>
            <a:r>
              <a:rPr lang="pt-BR" sz="2800" dirty="0">
                <a:solidFill>
                  <a:srgbClr val="000000"/>
                </a:solidFill>
                <a:uFill>
                  <a:solidFill>
                    <a:srgbClr val="000000"/>
                  </a:solidFill>
                </a:uFill>
                <a:ea typeface="Times New Roman" panose="02020603050405020304" pitchFamily="18" charset="0"/>
                <a:cs typeface="Times New Roman" panose="02020603050405020304" pitchFamily="18" charset="0"/>
              </a:rPr>
              <a:t>acesso automático a atividades específicas; </a:t>
            </a:r>
          </a:p>
          <a:p>
            <a:pPr marL="342900" marR="735965" lvl="0" indent="-342900" algn="just" fontAlgn="base">
              <a:lnSpc>
                <a:spcPct val="103000"/>
              </a:lnSpc>
              <a:spcAft>
                <a:spcPts val="60"/>
              </a:spcAft>
              <a:buClr>
                <a:schemeClr val="accent1">
                  <a:lumMod val="75000"/>
                </a:schemeClr>
              </a:buClr>
              <a:buSzPct val="100000"/>
              <a:buFont typeface="Arial" panose="020B0604020202020204" pitchFamily="34" charset="0"/>
              <a:buChar char="•"/>
            </a:pPr>
            <a:r>
              <a:rPr lang="pt-BR" sz="2800" dirty="0">
                <a:solidFill>
                  <a:srgbClr val="000000"/>
                </a:solidFill>
                <a:uFill>
                  <a:solidFill>
                    <a:srgbClr val="000000"/>
                  </a:solidFill>
                </a:uFill>
                <a:ea typeface="Times New Roman" panose="02020603050405020304" pitchFamily="18" charset="0"/>
                <a:cs typeface="Times New Roman" panose="02020603050405020304" pitchFamily="18" charset="0"/>
              </a:rPr>
              <a:t>otimização e economia; </a:t>
            </a:r>
          </a:p>
          <a:p>
            <a:pPr marL="342900" marR="735965" lvl="0" indent="-342900" algn="just" fontAlgn="base">
              <a:lnSpc>
                <a:spcPct val="103000"/>
              </a:lnSpc>
              <a:spcAft>
                <a:spcPts val="60"/>
              </a:spcAft>
              <a:buClr>
                <a:schemeClr val="accent1">
                  <a:lumMod val="75000"/>
                </a:schemeClr>
              </a:buClr>
              <a:buSzPct val="100000"/>
              <a:buFont typeface="Arial" panose="020B0604020202020204" pitchFamily="34" charset="0"/>
              <a:buChar char="•"/>
            </a:pPr>
            <a:r>
              <a:rPr lang="pt-BR" sz="2800" dirty="0">
                <a:solidFill>
                  <a:srgbClr val="000000"/>
                </a:solidFill>
                <a:uFill>
                  <a:solidFill>
                    <a:srgbClr val="000000"/>
                  </a:solidFill>
                </a:uFill>
                <a:ea typeface="Times New Roman" panose="02020603050405020304" pitchFamily="18" charset="0"/>
                <a:cs typeface="Times New Roman" panose="02020603050405020304" pitchFamily="18" charset="0"/>
              </a:rPr>
              <a:t>funcionalidade; </a:t>
            </a:r>
          </a:p>
          <a:p>
            <a:pPr marL="342900" marR="735965" lvl="0" indent="-342900" algn="just" fontAlgn="base">
              <a:lnSpc>
                <a:spcPct val="103000"/>
              </a:lnSpc>
              <a:spcAft>
                <a:spcPts val="60"/>
              </a:spcAft>
              <a:buClr>
                <a:schemeClr val="accent1">
                  <a:lumMod val="75000"/>
                </a:schemeClr>
              </a:buClr>
              <a:buSzPct val="100000"/>
              <a:buFont typeface="Arial" panose="020B0604020202020204" pitchFamily="34" charset="0"/>
              <a:buChar char="•"/>
            </a:pPr>
            <a:r>
              <a:rPr lang="pt-BR" sz="2800" dirty="0">
                <a:solidFill>
                  <a:srgbClr val="000000"/>
                </a:solidFill>
                <a:uFill>
                  <a:solidFill>
                    <a:srgbClr val="000000"/>
                  </a:solidFill>
                </a:uFill>
                <a:ea typeface="Times New Roman" panose="02020603050405020304" pitchFamily="18" charset="0"/>
                <a:cs typeface="Times New Roman" panose="02020603050405020304" pitchFamily="18" charset="0"/>
              </a:rPr>
              <a:t>segurança; </a:t>
            </a:r>
          </a:p>
          <a:p>
            <a:pPr marL="342900" marR="735965" lvl="0" indent="-342900" algn="just" fontAlgn="base">
              <a:lnSpc>
                <a:spcPct val="103000"/>
              </a:lnSpc>
              <a:spcAft>
                <a:spcPts val="1255"/>
              </a:spcAft>
              <a:buClr>
                <a:schemeClr val="accent1">
                  <a:lumMod val="75000"/>
                </a:schemeClr>
              </a:buClr>
              <a:buSzPct val="100000"/>
              <a:buFont typeface="Arial" panose="020B0604020202020204" pitchFamily="34" charset="0"/>
              <a:buChar char="•"/>
            </a:pPr>
            <a:r>
              <a:rPr lang="pt-BR" sz="2800" dirty="0">
                <a:solidFill>
                  <a:srgbClr val="000000"/>
                </a:solidFill>
                <a:uFill>
                  <a:solidFill>
                    <a:srgbClr val="000000"/>
                  </a:solidFill>
                </a:uFill>
                <a:ea typeface="Times New Roman" panose="02020603050405020304" pitchFamily="18" charset="0"/>
                <a:cs typeface="Times New Roman" panose="02020603050405020304" pitchFamily="18" charset="0"/>
              </a:rPr>
              <a:t>benefício e resguardo dos interesses, atendendo padrões nacionais e internacionais.</a:t>
            </a:r>
            <a:r>
              <a:rPr lang="pt-BR" sz="2800" b="1" dirty="0">
                <a:solidFill>
                  <a:srgbClr val="000000"/>
                </a:solidFill>
                <a:uFill>
                  <a:solidFill>
                    <a:srgbClr val="000000"/>
                  </a:solidFill>
                </a:uFill>
                <a:ea typeface="Times New Roman" panose="02020603050405020304" pitchFamily="18" charset="0"/>
                <a:cs typeface="Times New Roman" panose="02020603050405020304" pitchFamily="18" charset="0"/>
              </a:rPr>
              <a:t> </a:t>
            </a:r>
            <a:endParaRPr lang="pt-BR" sz="2800" u="none" strike="noStrike" dirty="0">
              <a:solidFill>
                <a:srgbClr val="000000"/>
              </a:solidFill>
              <a:effectLst/>
              <a:uFill>
                <a:solidFill>
                  <a:srgbClr val="000000"/>
                </a:solidFill>
              </a:u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2814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
        <p:nvSpPr>
          <p:cNvPr id="4" name="Retângulo 3"/>
          <p:cNvSpPr/>
          <p:nvPr/>
        </p:nvSpPr>
        <p:spPr>
          <a:xfrm>
            <a:off x="1709530" y="1435381"/>
            <a:ext cx="10482470" cy="3229217"/>
          </a:xfrm>
          <a:prstGeom prst="rect">
            <a:avLst/>
          </a:prstGeom>
        </p:spPr>
        <p:txBody>
          <a:bodyPr wrap="square">
            <a:spAutoFit/>
          </a:bodyPr>
          <a:lstStyle/>
          <a:p>
            <a:pPr marL="6350" indent="-6350">
              <a:lnSpc>
                <a:spcPct val="107000"/>
              </a:lnSpc>
              <a:spcAft>
                <a:spcPts val="85"/>
              </a:spcAft>
            </a:pPr>
            <a:r>
              <a:rPr lang="pt-BR" sz="2800" b="1" dirty="0">
                <a:solidFill>
                  <a:srgbClr val="000000"/>
                </a:solidFill>
                <a:ea typeface="Arial" panose="020B0604020202020204" pitchFamily="34" charset="0"/>
              </a:rPr>
              <a:t>EVOLUÇÃO HISTÓRICA </a:t>
            </a:r>
          </a:p>
          <a:p>
            <a:pPr marL="6350" marR="735965" indent="-6350" algn="just">
              <a:lnSpc>
                <a:spcPct val="103000"/>
              </a:lnSpc>
              <a:spcAft>
                <a:spcPts val="60"/>
              </a:spcAft>
            </a:pPr>
            <a:r>
              <a:rPr lang="pt-BR" sz="2800" dirty="0">
                <a:solidFill>
                  <a:srgbClr val="000000"/>
                </a:solidFill>
                <a:ea typeface="Arial" panose="020B0604020202020204" pitchFamily="34" charset="0"/>
              </a:rPr>
              <a:t>A normalização surgiu da necessidade dos seres humanos de trocar produtos e serviços. Era preciso avaliar uma grandeza de medida através da comparação com uma grandeza da mesma espécie. A primeira iniciativa foi a comparação com elementos da natureza, tais como: pé, palmo, braço, passo, vara e assim por diante. </a:t>
            </a: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1545014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
        <p:nvSpPr>
          <p:cNvPr id="4" name="Retângulo 3"/>
          <p:cNvSpPr/>
          <p:nvPr/>
        </p:nvSpPr>
        <p:spPr>
          <a:xfrm>
            <a:off x="1709529" y="1271588"/>
            <a:ext cx="9978887" cy="4974567"/>
          </a:xfrm>
          <a:prstGeom prst="rect">
            <a:avLst/>
          </a:prstGeom>
        </p:spPr>
        <p:txBody>
          <a:bodyPr wrap="square">
            <a:spAutoFit/>
          </a:bodyPr>
          <a:lstStyle/>
          <a:p>
            <a:pPr marL="6350" marR="735965" indent="-6350" algn="just">
              <a:lnSpc>
                <a:spcPct val="103000"/>
              </a:lnSpc>
              <a:spcAft>
                <a:spcPts val="60"/>
              </a:spcAft>
            </a:pPr>
            <a:r>
              <a:rPr lang="pt-BR" sz="2800" dirty="0">
                <a:solidFill>
                  <a:srgbClr val="000000"/>
                </a:solidFill>
                <a:ea typeface="Arial" panose="020B0604020202020204" pitchFamily="34" charset="0"/>
              </a:rPr>
              <a:t>O sistema foi evoluindo gradativamente e em 29 de novembro de 1800 foi introduzida na França a regulamentação do sistema métrico. Consistindo de barras fundidas correspondentes ao padrão de medida estipulado e que era definido como sendo a décima milionésima parte do quadrante terrestre. </a:t>
            </a:r>
            <a:r>
              <a:rPr lang="pt-BR" sz="2800" dirty="0"/>
              <a:t>A normalização metódica e sistemática desenvolveu-se a partir do século XVIII e XIX, com o descobrimento das ciências naturais e descobrimentos técnicos (Revolução Francesa) e da Revolução Industrial, que introduziu a fabricação em série, podendo serem listados os seguintes eventos principais: </a:t>
            </a: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41395304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510749" y="1271588"/>
            <a:ext cx="10535477" cy="5262979"/>
          </a:xfrm>
          <a:prstGeom prst="rect">
            <a:avLst/>
          </a:prstGeom>
        </p:spPr>
        <p:txBody>
          <a:bodyPr wrap="square">
            <a:spAutoFit/>
          </a:bodyPr>
          <a:lstStyle/>
          <a:p>
            <a:pPr lvl="0" fontAlgn="base"/>
            <a:r>
              <a:rPr lang="pt-BR" sz="2800" dirty="0"/>
              <a:t>1839 – Sir Joseph Whitworth – padronizou uma rosca para parafuso; </a:t>
            </a:r>
          </a:p>
          <a:p>
            <a:pPr lvl="0" fontAlgn="base"/>
            <a:r>
              <a:rPr lang="pt-BR" sz="2800" dirty="0"/>
              <a:t>1873 – aparição das primeiras normas para chapas e fios; </a:t>
            </a:r>
          </a:p>
          <a:p>
            <a:pPr lvl="0" fontAlgn="base"/>
            <a:r>
              <a:rPr lang="pt-BR" sz="2800" dirty="0"/>
              <a:t>1876 – Mevil Dewey desenvolve a classificação bibliográfica decimal; </a:t>
            </a:r>
          </a:p>
          <a:p>
            <a:pPr lvl="0" fontAlgn="base"/>
            <a:r>
              <a:rPr lang="pt-BR" sz="2800" dirty="0"/>
              <a:t>1877 – editada norma para especificação e ensaio de cimento Portland; </a:t>
            </a:r>
          </a:p>
          <a:p>
            <a:pPr lvl="0" fontAlgn="base"/>
            <a:r>
              <a:rPr lang="pt-BR" sz="2800" dirty="0"/>
              <a:t>1883 – fabricantes alemães criam os formatos normalizados de papel;  </a:t>
            </a:r>
          </a:p>
          <a:p>
            <a:pPr lvl="0" fontAlgn="base"/>
            <a:r>
              <a:rPr lang="pt-BR" sz="2800" dirty="0"/>
              <a:t>1898 – conferência internacional em Zurique adota a rosca SI; </a:t>
            </a:r>
          </a:p>
          <a:p>
            <a:pPr lvl="0" fontAlgn="base"/>
            <a:r>
              <a:rPr lang="pt-BR" sz="2800" dirty="0"/>
              <a:t>1907 – na Suécia cria-se a primeira norma eletrotécnica; </a:t>
            </a:r>
          </a:p>
          <a:p>
            <a:pPr lvl="0" fontAlgn="base"/>
            <a:r>
              <a:rPr lang="pt-BR" sz="2800" dirty="0"/>
              <a:t>1940 – fundação da ABNT – Associação Brasileira de Normas Técnicas</a:t>
            </a:r>
            <a:r>
              <a:rPr lang="pt-BR" sz="2800" dirty="0" smtClean="0"/>
              <a:t>;</a:t>
            </a:r>
          </a:p>
          <a:p>
            <a:pPr lvl="0" fontAlgn="base"/>
            <a:r>
              <a:rPr lang="pt-BR" sz="2800" dirty="0" smtClean="0"/>
              <a:t>1947 </a:t>
            </a:r>
            <a:r>
              <a:rPr lang="pt-BR" sz="2800" dirty="0"/>
              <a:t>– fundação da ISO – International Standartization Organization; </a:t>
            </a:r>
          </a:p>
          <a:p>
            <a:pPr lvl="0" fontAlgn="base"/>
            <a:r>
              <a:rPr lang="pt-BR" sz="2800" dirty="0"/>
              <a:t>1973 – criação do Sistema Nacional de Metrologia, Normalização e Qualidade Industrial, no Brasil. </a:t>
            </a:r>
          </a:p>
          <a:p>
            <a:pPr lvl="0" fontAlgn="base"/>
            <a:endParaRPr lang="pt-BR" sz="2800" dirty="0"/>
          </a:p>
        </p:txBody>
      </p:sp>
    </p:spTree>
    <p:extLst>
      <p:ext uri="{BB962C8B-B14F-4D97-AF65-F5344CB8AC3E}">
        <p14:creationId xmlns:p14="http://schemas.microsoft.com/office/powerpoint/2010/main" val="165112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2716989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2581412" y="454180"/>
            <a:ext cx="9404723"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pt-BR" sz="4200" b="0" i="0" u="none" strike="noStrike" kern="1200" cap="none" spc="0" normalizeH="0" baseline="0" noProof="0" dirty="0">
              <a:ln>
                <a:noFill/>
              </a:ln>
              <a:solidFill>
                <a:schemeClr val="tx1"/>
              </a:solidFill>
              <a:effectLst/>
              <a:uLnTx/>
              <a:uFillTx/>
              <a:latin typeface="Century Gothic"/>
            </a:endParaRPr>
          </a:p>
        </p:txBody>
      </p:sp>
      <p:sp>
        <p:nvSpPr>
          <p:cNvPr id="6" name="Espaço Reservado para Conteúdo 3"/>
          <p:cNvSpPr>
            <a:spLocks noGrp="1"/>
          </p:cNvSpPr>
          <p:nvPr>
            <p:ph idx="1"/>
          </p:nvPr>
        </p:nvSpPr>
        <p:spPr>
          <a:xfrm>
            <a:off x="2219562" y="1854710"/>
            <a:ext cx="8439339" cy="4041775"/>
          </a:xfrm>
        </p:spPr>
        <p:txBody>
          <a:bodyPr>
            <a:noAutofit/>
          </a:bodyPr>
          <a:lstStyle/>
          <a:p>
            <a:r>
              <a:rPr lang="pt-BR" sz="2800" dirty="0" smtClean="0"/>
              <a:t> </a:t>
            </a:r>
            <a:r>
              <a:rPr lang="pt-BR" sz="2800" dirty="0" smtClean="0">
                <a:latin typeface="Times New Roman" panose="02020603050405020304" pitchFamily="18" charset="0"/>
                <a:cs typeface="Times New Roman" panose="02020603050405020304" pitchFamily="18" charset="0"/>
              </a:rPr>
              <a:t>Aulas : </a:t>
            </a:r>
          </a:p>
          <a:p>
            <a:r>
              <a:rPr lang="pt-BR" sz="2800" dirty="0" smtClean="0">
                <a:latin typeface="Times New Roman" panose="02020603050405020304" pitchFamily="18" charset="0"/>
                <a:cs typeface="Times New Roman" panose="02020603050405020304" pitchFamily="18" charset="0"/>
              </a:rPr>
              <a:t>Segunda - Feira   - 1º e 2°       </a:t>
            </a:r>
          </a:p>
          <a:p>
            <a:r>
              <a:rPr lang="pt-BR" sz="2800" dirty="0">
                <a:latin typeface="Times New Roman" panose="02020603050405020304" pitchFamily="18" charset="0"/>
                <a:cs typeface="Times New Roman" panose="02020603050405020304" pitchFamily="18" charset="0"/>
              </a:rPr>
              <a:t> </a:t>
            </a:r>
            <a:r>
              <a:rPr lang="pt-BR" sz="2800" dirty="0" smtClean="0">
                <a:latin typeface="Times New Roman" panose="02020603050405020304" pitchFamily="18" charset="0"/>
                <a:cs typeface="Times New Roman" panose="02020603050405020304" pitchFamily="18" charset="0"/>
              </a:rPr>
              <a:t>Quinta - feira       - 4°</a:t>
            </a:r>
          </a:p>
        </p:txBody>
      </p:sp>
      <p:pic>
        <p:nvPicPr>
          <p:cNvPr id="3" name="Imagem 2"/>
          <p:cNvPicPr>
            <a:picLocks noChangeAspect="1"/>
          </p:cNvPicPr>
          <p:nvPr/>
        </p:nvPicPr>
        <p:blipFill>
          <a:blip r:embed="rId2"/>
          <a:stretch>
            <a:fillRect/>
          </a:stretch>
        </p:blipFill>
        <p:spPr>
          <a:xfrm>
            <a:off x="1345581" y="940186"/>
            <a:ext cx="10187299" cy="1280271"/>
          </a:xfrm>
          <a:prstGeom prst="rect">
            <a:avLst/>
          </a:prstGeom>
        </p:spPr>
      </p:pic>
    </p:spTree>
    <p:extLst>
      <p:ext uri="{BB962C8B-B14F-4D97-AF65-F5344CB8AC3E}">
        <p14:creationId xmlns:p14="http://schemas.microsoft.com/office/powerpoint/2010/main" val="13538786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10527048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6355146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18329742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4346161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173288" y="-50800"/>
            <a:ext cx="10018712" cy="1601788"/>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3" name="Espaço Reservado para Conteúdo 2"/>
          <p:cNvSpPr>
            <a:spLocks noGrp="1"/>
          </p:cNvSpPr>
          <p:nvPr>
            <p:ph idx="4294967295"/>
          </p:nvPr>
        </p:nvSpPr>
        <p:spPr>
          <a:xfrm>
            <a:off x="2173288" y="1271588"/>
            <a:ext cx="10018712" cy="5924550"/>
          </a:xfrm>
        </p:spPr>
        <p:txBody>
          <a:bodyPr>
            <a:normAutofit/>
          </a:bodyPr>
          <a:lstStyle/>
          <a:p>
            <a:pPr marL="0" lvl="0" indent="0" fontAlgn="base">
              <a:buNone/>
            </a:pPr>
            <a:endParaRPr lang="pt-BR" dirty="0"/>
          </a:p>
          <a:p>
            <a:endParaRPr lang="pt-BR" dirty="0"/>
          </a:p>
        </p:txBody>
      </p:sp>
      <p:sp>
        <p:nvSpPr>
          <p:cNvPr id="5" name="Retângulo 4"/>
          <p:cNvSpPr/>
          <p:nvPr/>
        </p:nvSpPr>
        <p:spPr>
          <a:xfrm>
            <a:off x="1709530" y="1550988"/>
            <a:ext cx="9978887" cy="520014"/>
          </a:xfrm>
          <a:prstGeom prst="rect">
            <a:avLst/>
          </a:prstGeom>
        </p:spPr>
        <p:txBody>
          <a:bodyPr wrap="square">
            <a:spAutoFit/>
          </a:bodyPr>
          <a:lstStyle/>
          <a:p>
            <a:pPr marL="6350" marR="735965" indent="-6350" algn="just">
              <a:lnSpc>
                <a:spcPct val="103000"/>
              </a:lnSpc>
              <a:spcAft>
                <a:spcPts val="60"/>
              </a:spcAft>
            </a:pPr>
            <a:endParaRPr lang="pt-BR" sz="2800" dirty="0">
              <a:solidFill>
                <a:srgbClr val="000000"/>
              </a:solidFill>
              <a:effectLst/>
              <a:ea typeface="Arial" panose="020B0604020202020204" pitchFamily="34" charset="0"/>
            </a:endParaRPr>
          </a:p>
        </p:txBody>
      </p:sp>
    </p:spTree>
    <p:extLst>
      <p:ext uri="{BB962C8B-B14F-4D97-AF65-F5344CB8AC3E}">
        <p14:creationId xmlns:p14="http://schemas.microsoft.com/office/powerpoint/2010/main" val="1696577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50120" y="-481693"/>
            <a:ext cx="10018713" cy="1752599"/>
          </a:xfrm>
        </p:spPr>
        <p:txBody>
          <a:bodyPr/>
          <a:lstStyle/>
          <a:p>
            <a:r>
              <a:rPr lang="pt-BR" sz="4200" dirty="0"/>
              <a:t>Critérios de avaliação</a:t>
            </a:r>
            <a:endParaRPr lang="pt-BR" dirty="0"/>
          </a:p>
        </p:txBody>
      </p:sp>
      <p:sp>
        <p:nvSpPr>
          <p:cNvPr id="5" name="Espaço Reservado para Conteúdo 4"/>
          <p:cNvSpPr>
            <a:spLocks noGrp="1"/>
          </p:cNvSpPr>
          <p:nvPr>
            <p:ph idx="1"/>
          </p:nvPr>
        </p:nvSpPr>
        <p:spPr>
          <a:xfrm>
            <a:off x="1204528" y="2051305"/>
            <a:ext cx="9044371" cy="4250028"/>
          </a:xfrm>
        </p:spPr>
        <p:txBody>
          <a:bodyPr>
            <a:noAutofit/>
          </a:bodyPr>
          <a:lstStyle/>
          <a:p>
            <a:r>
              <a:rPr lang="pt-BR" sz="2400" dirty="0">
                <a:latin typeface="Times New Roman" panose="02020603050405020304" pitchFamily="18" charset="0"/>
                <a:cs typeface="Times New Roman" panose="02020603050405020304" pitchFamily="18" charset="0"/>
              </a:rPr>
              <a:t>Atribuição Bimestral - 10 pontos </a:t>
            </a:r>
            <a:r>
              <a:rPr lang="pt-BR" sz="2400" dirty="0" smtClean="0">
                <a:latin typeface="Times New Roman" panose="02020603050405020304" pitchFamily="18" charset="0"/>
                <a:cs typeface="Times New Roman" panose="02020603050405020304" pitchFamily="18" charset="0"/>
              </a:rPr>
              <a:t>:</a:t>
            </a:r>
          </a:p>
          <a:p>
            <a:pPr marL="0" indent="0">
              <a:buNone/>
            </a:pPr>
            <a:r>
              <a:rPr lang="pt-BR" sz="2400" b="1" dirty="0" smtClean="0">
                <a:latin typeface="Times New Roman" panose="02020603050405020304" pitchFamily="18" charset="0"/>
                <a:cs typeface="Times New Roman" panose="02020603050405020304" pitchFamily="18" charset="0"/>
              </a:rPr>
              <a:t>1 Prova Bimestral - 09/04/2018 (19h00-20h30)</a:t>
            </a:r>
          </a:p>
          <a:p>
            <a:pPr marL="0" indent="0">
              <a:buNone/>
            </a:pPr>
            <a:r>
              <a:rPr lang="pt-BR" b="1" dirty="0" smtClean="0">
                <a:latin typeface="Times New Roman" panose="02020603050405020304" pitchFamily="18" charset="0"/>
                <a:cs typeface="Times New Roman" panose="02020603050405020304" pitchFamily="18" charset="0"/>
              </a:rPr>
              <a:t>2 Prova Bimestral - 25/06/2018 (19h00-20h30)</a:t>
            </a:r>
          </a:p>
          <a:p>
            <a:pPr marL="0" indent="0">
              <a:buNone/>
            </a:pPr>
            <a:r>
              <a:rPr lang="pt-BR" sz="2400" b="1" dirty="0" smtClean="0">
                <a:latin typeface="Times New Roman" panose="02020603050405020304" pitchFamily="18" charset="0"/>
                <a:cs typeface="Times New Roman" panose="02020603050405020304" pitchFamily="18" charset="0"/>
              </a:rPr>
              <a:t>Prova Final – 02/07/2018 (19h00-20h30)</a:t>
            </a:r>
            <a:endParaRPr lang="pt-BR" sz="2400" b="1"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Exercícios avaliativos </a:t>
            </a:r>
            <a:r>
              <a:rPr lang="pt-BR" sz="2400"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1,0 </a:t>
            </a:r>
            <a:r>
              <a:rPr lang="pt-BR" sz="2400" dirty="0" smtClean="0">
                <a:latin typeface="Times New Roman" panose="02020603050405020304" pitchFamily="18" charset="0"/>
                <a:cs typeface="Times New Roman" panose="02020603050405020304" pitchFamily="18" charset="0"/>
              </a:rPr>
              <a:t>pontos</a:t>
            </a:r>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Prova  final - 7,0 </a:t>
            </a:r>
            <a:r>
              <a:rPr lang="pt-BR" sz="2400" dirty="0" smtClean="0">
                <a:latin typeface="Times New Roman" panose="02020603050405020304" pitchFamily="18" charset="0"/>
                <a:cs typeface="Times New Roman" panose="02020603050405020304" pitchFamily="18" charset="0"/>
              </a:rPr>
              <a:t>pontos</a:t>
            </a:r>
          </a:p>
          <a:p>
            <a:r>
              <a:rPr lang="pt-BR" dirty="0" smtClean="0">
                <a:latin typeface="Times New Roman" panose="02020603050405020304" pitchFamily="18" charset="0"/>
                <a:cs typeface="Times New Roman" panose="02020603050405020304" pitchFamily="18" charset="0"/>
              </a:rPr>
              <a:t>Aulas Laboratório – 1,5 pontos ( Chaleco)</a:t>
            </a:r>
            <a:endParaRPr lang="pt-BR" sz="2400"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Biblioteca </a:t>
            </a:r>
            <a:r>
              <a:rPr lang="pt-BR" sz="2400"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0,5</a:t>
            </a:r>
            <a:r>
              <a:rPr lang="pt-BR" sz="2400" dirty="0" smtClean="0">
                <a:latin typeface="Times New Roman" panose="02020603050405020304" pitchFamily="18" charset="0"/>
                <a:cs typeface="Times New Roman" panose="02020603050405020304" pitchFamily="18" charset="0"/>
              </a:rPr>
              <a:t> ponto ( Resumo) ate o dia da prova.</a:t>
            </a:r>
          </a:p>
          <a:p>
            <a:r>
              <a:rPr lang="pt-BR" dirty="0" smtClean="0">
                <a:latin typeface="Times New Roman" panose="02020603050405020304" pitchFamily="18" charset="0"/>
                <a:cs typeface="Times New Roman" panose="02020603050405020304" pitchFamily="18" charset="0"/>
              </a:rPr>
              <a:t>OBS: Somente livros da </a:t>
            </a:r>
            <a:r>
              <a:rPr lang="pt-BR" b="1" dirty="0" smtClean="0">
                <a:latin typeface="Times New Roman" panose="02020603050405020304" pitchFamily="18" charset="0"/>
                <a:cs typeface="Times New Roman" panose="02020603050405020304" pitchFamily="18" charset="0"/>
              </a:rPr>
              <a:t>BIBLIOTECA</a:t>
            </a:r>
            <a:endParaRPr lang="pt-BR" sz="2400" b="1" dirty="0">
              <a:latin typeface="Times New Roman" panose="02020603050405020304" pitchFamily="18" charset="0"/>
              <a:cs typeface="Times New Roman" panose="02020603050405020304" pitchFamily="18" charset="0"/>
            </a:endParaRPr>
          </a:p>
          <a:p>
            <a:r>
              <a:rPr lang="pt-BR" sz="2400" dirty="0">
                <a:latin typeface="Times New Roman" panose="02020603050405020304" pitchFamily="18" charset="0"/>
                <a:cs typeface="Times New Roman" panose="02020603050405020304" pitchFamily="18" charset="0"/>
              </a:rPr>
              <a:t>Aprovação  mínima total - 7,0 pontos</a:t>
            </a:r>
          </a:p>
          <a:p>
            <a:r>
              <a:rPr lang="pt-BR" sz="2400" dirty="0">
                <a:latin typeface="Times New Roman" panose="02020603050405020304" pitchFamily="18" charset="0"/>
                <a:cs typeface="Times New Roman" panose="02020603050405020304" pitchFamily="18" charset="0"/>
              </a:rPr>
              <a:t>Demais formas de avaliação, de acordo com as normas da Instituição.</a:t>
            </a:r>
          </a:p>
          <a:p>
            <a:pPr marL="0" lvl="0" indent="0">
              <a:buNone/>
            </a:pPr>
            <a:endParaRPr lang="pt-BR" sz="2400" dirty="0">
              <a:solidFill>
                <a:schemeClr val="tx1"/>
              </a:solidFill>
            </a:endParaRPr>
          </a:p>
        </p:txBody>
      </p:sp>
      <p:graphicFrame>
        <p:nvGraphicFramePr>
          <p:cNvPr id="6" name="Espaço Reservado para Conteúdo 8"/>
          <p:cNvGraphicFramePr>
            <a:graphicFrameLocks/>
          </p:cNvGraphicFramePr>
          <p:nvPr>
            <p:extLst>
              <p:ext uri="{D42A27DB-BD31-4B8C-83A1-F6EECF244321}">
                <p14:modId xmlns:p14="http://schemas.microsoft.com/office/powerpoint/2010/main" val="1744638567"/>
              </p:ext>
            </p:extLst>
          </p:nvPr>
        </p:nvGraphicFramePr>
        <p:xfrm>
          <a:off x="7972425" y="796726"/>
          <a:ext cx="4114799" cy="431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9024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ítulo 1"/>
          <p:cNvSpPr>
            <a:spLocks noGrp="1"/>
          </p:cNvSpPr>
          <p:nvPr>
            <p:ph type="title"/>
          </p:nvPr>
        </p:nvSpPr>
        <p:spPr>
          <a:xfrm>
            <a:off x="1742592" y="192015"/>
            <a:ext cx="10018713" cy="1752599"/>
          </a:xfrm>
        </p:spPr>
        <p:txBody>
          <a:bodyPr>
            <a:normAutofit fontScale="90000"/>
          </a:bodyPr>
          <a:lstStyle/>
          <a:p>
            <a:r>
              <a:rPr lang="pt-BR" sz="8000" b="1" dirty="0" smtClean="0">
                <a:solidFill>
                  <a:srgbClr val="FF0000"/>
                </a:solidFill>
              </a:rPr>
              <a:t>É</a:t>
            </a:r>
            <a:r>
              <a:rPr lang="pt-BR" sz="8000" b="1" dirty="0" smtClean="0">
                <a:solidFill>
                  <a:srgbClr val="FFFF00"/>
                </a:solidFill>
              </a:rPr>
              <a:t>T</a:t>
            </a:r>
            <a:r>
              <a:rPr lang="pt-BR" sz="8000" b="1" dirty="0" smtClean="0"/>
              <a:t>IC</a:t>
            </a:r>
            <a:r>
              <a:rPr lang="pt-BR" sz="8000" b="1" dirty="0" smtClean="0">
                <a:solidFill>
                  <a:schemeClr val="accent1"/>
                </a:solidFill>
              </a:rPr>
              <a:t>A</a:t>
            </a:r>
            <a:r>
              <a:rPr lang="pt-BR" sz="8000" b="1" dirty="0" smtClean="0"/>
              <a:t/>
            </a:r>
            <a:br>
              <a:rPr lang="pt-BR" sz="8000" b="1" dirty="0" smtClean="0"/>
            </a:br>
            <a:endParaRPr lang="pt-BR" sz="8000" b="1" dirty="0"/>
          </a:p>
        </p:txBody>
      </p:sp>
      <p:sp>
        <p:nvSpPr>
          <p:cNvPr id="25" name="Espaço Reservado para Conteúdo 2"/>
          <p:cNvSpPr>
            <a:spLocks noGrp="1"/>
          </p:cNvSpPr>
          <p:nvPr>
            <p:ph idx="1"/>
          </p:nvPr>
        </p:nvSpPr>
        <p:spPr>
          <a:xfrm>
            <a:off x="1914042" y="1181100"/>
            <a:ext cx="9847263" cy="5105400"/>
          </a:xfrm>
        </p:spPr>
        <p:txBody>
          <a:bodyPr>
            <a:noAutofit/>
          </a:bodyPr>
          <a:lstStyle/>
          <a:p>
            <a:r>
              <a:rPr lang="pt-BR" sz="3200" dirty="0" smtClean="0">
                <a:solidFill>
                  <a:srgbClr val="FF0000"/>
                </a:solidFill>
              </a:rPr>
              <a:t>RESPEITO</a:t>
            </a:r>
          </a:p>
          <a:p>
            <a:r>
              <a:rPr lang="pt-BR" sz="3200" dirty="0" smtClean="0">
                <a:solidFill>
                  <a:srgbClr val="FFFF00"/>
                </a:solidFill>
              </a:rPr>
              <a:t>HONESTO</a:t>
            </a:r>
          </a:p>
          <a:p>
            <a:r>
              <a:rPr lang="pt-BR" sz="3200" b="1" dirty="0" smtClean="0"/>
              <a:t>RESPONSABILIDADE SOCIAL</a:t>
            </a:r>
          </a:p>
          <a:p>
            <a:r>
              <a:rPr lang="pt-BR" sz="3200" b="1" dirty="0" smtClean="0">
                <a:solidFill>
                  <a:srgbClr val="00B0F0"/>
                </a:solidFill>
              </a:rPr>
              <a:t>CARÁTER </a:t>
            </a:r>
          </a:p>
          <a:p>
            <a:r>
              <a:rPr lang="pt-BR" sz="3200" b="1" dirty="0" smtClean="0">
                <a:solidFill>
                  <a:schemeClr val="accent1"/>
                </a:solidFill>
              </a:rPr>
              <a:t>PALAVRA</a:t>
            </a:r>
          </a:p>
          <a:p>
            <a:endParaRPr lang="pt-BR" sz="3200" dirty="0"/>
          </a:p>
        </p:txBody>
      </p:sp>
    </p:spTree>
    <p:extLst>
      <p:ext uri="{BB962C8B-B14F-4D97-AF65-F5344CB8AC3E}">
        <p14:creationId xmlns:p14="http://schemas.microsoft.com/office/powerpoint/2010/main" val="3107588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ângulo 9"/>
          <p:cNvSpPr/>
          <p:nvPr/>
        </p:nvSpPr>
        <p:spPr>
          <a:xfrm>
            <a:off x="2325187" y="887968"/>
            <a:ext cx="5745484" cy="73866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4200" b="0" i="0" u="none" strike="noStrike" kern="0" cap="none" spc="0" normalizeH="0" baseline="0" noProof="0" dirty="0" smtClean="0">
                <a:ln>
                  <a:noFill/>
                </a:ln>
                <a:solidFill>
                  <a:srgbClr val="EBEBEB"/>
                </a:solidFill>
                <a:effectLst/>
                <a:uLnTx/>
                <a:uFillTx/>
                <a:ea typeface="+mj-ea"/>
                <a:cs typeface="+mj-cs"/>
              </a:rPr>
              <a:t>Materiais Necessários</a:t>
            </a:r>
            <a:endParaRPr kumimoji="0" lang="pt-BR" sz="1800" b="0" i="0" u="none" strike="noStrike" kern="0" cap="none" spc="0" normalizeH="0" baseline="0" noProof="0" dirty="0" smtClean="0">
              <a:ln>
                <a:noFill/>
              </a:ln>
              <a:solidFill>
                <a:sysClr val="windowText" lastClr="000000"/>
              </a:solidFill>
              <a:effectLst/>
              <a:uLnTx/>
              <a:uFillTx/>
            </a:endParaRPr>
          </a:p>
        </p:txBody>
      </p:sp>
      <p:grpSp>
        <p:nvGrpSpPr>
          <p:cNvPr id="12" name="Grupo 11"/>
          <p:cNvGrpSpPr/>
          <p:nvPr/>
        </p:nvGrpSpPr>
        <p:grpSpPr>
          <a:xfrm>
            <a:off x="2325187" y="1044588"/>
            <a:ext cx="3220974" cy="2143924"/>
            <a:chOff x="0" y="53"/>
            <a:chExt cx="3220974" cy="2143924"/>
          </a:xfrm>
        </p:grpSpPr>
        <p:sp>
          <p:nvSpPr>
            <p:cNvPr id="13" name="Retângulo de cantos arredondados 12"/>
            <p:cNvSpPr/>
            <p:nvPr/>
          </p:nvSpPr>
          <p:spPr>
            <a:xfrm>
              <a:off x="0" y="53"/>
              <a:ext cx="3220974" cy="214392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etângulo 13"/>
            <p:cNvSpPr/>
            <p:nvPr/>
          </p:nvSpPr>
          <p:spPr>
            <a:xfrm>
              <a:off x="104658" y="104711"/>
              <a:ext cx="3011658" cy="19346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pt-BR" sz="2800" kern="1200" noProof="0" dirty="0" smtClean="0"/>
                <a:t>Leitura</a:t>
              </a:r>
              <a:endParaRPr lang="pt-BR" sz="2800" kern="1200" noProof="0" dirty="0"/>
            </a:p>
          </p:txBody>
        </p:sp>
      </p:grpSp>
      <p:grpSp>
        <p:nvGrpSpPr>
          <p:cNvPr id="15" name="Grupo 14"/>
          <p:cNvGrpSpPr/>
          <p:nvPr/>
        </p:nvGrpSpPr>
        <p:grpSpPr>
          <a:xfrm>
            <a:off x="2325187" y="3240842"/>
            <a:ext cx="3220974" cy="2143924"/>
            <a:chOff x="0" y="2251174"/>
            <a:chExt cx="3220974" cy="2143924"/>
          </a:xfrm>
        </p:grpSpPr>
        <p:sp>
          <p:nvSpPr>
            <p:cNvPr id="16" name="Retângulo de cantos arredondados 15"/>
            <p:cNvSpPr/>
            <p:nvPr/>
          </p:nvSpPr>
          <p:spPr>
            <a:xfrm>
              <a:off x="0" y="2251174"/>
              <a:ext cx="3220974" cy="214392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etângulo 16"/>
            <p:cNvSpPr/>
            <p:nvPr/>
          </p:nvSpPr>
          <p:spPr>
            <a:xfrm>
              <a:off x="104658" y="2355832"/>
              <a:ext cx="3011658" cy="19346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pt-BR" sz="2800" kern="1200" noProof="0" dirty="0" smtClean="0"/>
                <a:t>Tecnologia/Ferramentas</a:t>
              </a:r>
              <a:endParaRPr lang="pt-BR" sz="2800" kern="1200" noProof="0" dirty="0"/>
            </a:p>
          </p:txBody>
        </p:sp>
      </p:grpSp>
      <p:grpSp>
        <p:nvGrpSpPr>
          <p:cNvPr id="18" name="Grupo 17"/>
          <p:cNvGrpSpPr/>
          <p:nvPr/>
        </p:nvGrpSpPr>
        <p:grpSpPr>
          <a:xfrm>
            <a:off x="5546160" y="1302823"/>
            <a:ext cx="5747109" cy="1715139"/>
            <a:chOff x="3304699" y="258288"/>
            <a:chExt cx="5747109" cy="1715139"/>
          </a:xfrm>
        </p:grpSpPr>
        <p:sp>
          <p:nvSpPr>
            <p:cNvPr id="19" name="Arredondar Retângulo no Mesmo Canto Lateral 18"/>
            <p:cNvSpPr/>
            <p:nvPr/>
          </p:nvSpPr>
          <p:spPr>
            <a:xfrm rot="5400000">
              <a:off x="5310217" y="-1747230"/>
              <a:ext cx="1715139" cy="572617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Arredondar Retângulo no Mesmo Canto Lateral 4"/>
            <p:cNvSpPr/>
            <p:nvPr/>
          </p:nvSpPr>
          <p:spPr>
            <a:xfrm>
              <a:off x="3409358" y="298171"/>
              <a:ext cx="5642450" cy="154768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pt-BR" sz="2800" kern="1200" noProof="0" dirty="0" smtClean="0"/>
                <a:t>Livros/ Biblioteca</a:t>
              </a:r>
              <a:endParaRPr lang="pt-BR" sz="2800" kern="1200" noProof="0" dirty="0"/>
            </a:p>
            <a:p>
              <a:pPr marL="285750" lvl="1" indent="-285750" algn="l" defTabSz="1244600">
                <a:lnSpc>
                  <a:spcPct val="90000"/>
                </a:lnSpc>
                <a:spcBef>
                  <a:spcPct val="0"/>
                </a:spcBef>
                <a:spcAft>
                  <a:spcPct val="15000"/>
                </a:spcAft>
                <a:buChar char="••"/>
              </a:pPr>
              <a:r>
                <a:rPr lang="pt-BR" sz="2800" kern="1200" noProof="0" dirty="0" smtClean="0"/>
                <a:t>Artigos</a:t>
              </a:r>
              <a:endParaRPr lang="pt-BR" sz="2800" kern="1200" noProof="0" dirty="0"/>
            </a:p>
            <a:p>
              <a:pPr marL="285750" lvl="1" indent="-285750" algn="l" defTabSz="1244600">
                <a:lnSpc>
                  <a:spcPct val="90000"/>
                </a:lnSpc>
                <a:spcBef>
                  <a:spcPct val="0"/>
                </a:spcBef>
                <a:spcAft>
                  <a:spcPct val="15000"/>
                </a:spcAft>
                <a:buChar char="••"/>
              </a:pPr>
              <a:r>
                <a:rPr lang="pt-BR" sz="2800" kern="1200" noProof="0" dirty="0" smtClean="0"/>
                <a:t>Web</a:t>
              </a:r>
              <a:endParaRPr lang="pt-BR" sz="2800" kern="1200" noProof="0" dirty="0"/>
            </a:p>
            <a:p>
              <a:pPr marL="285750" lvl="1" indent="-285750" algn="l" defTabSz="1244600">
                <a:lnSpc>
                  <a:spcPct val="90000"/>
                </a:lnSpc>
                <a:spcBef>
                  <a:spcPct val="0"/>
                </a:spcBef>
                <a:spcAft>
                  <a:spcPct val="15000"/>
                </a:spcAft>
                <a:buChar char="••"/>
              </a:pPr>
              <a:r>
                <a:rPr lang="pt-BR" sz="2800" kern="1200" noProof="0" dirty="0" smtClean="0"/>
                <a:t>Outros </a:t>
              </a:r>
              <a:endParaRPr lang="pt-BR" sz="2800" kern="1200" noProof="0" dirty="0"/>
            </a:p>
          </p:txBody>
        </p:sp>
      </p:grpSp>
      <p:grpSp>
        <p:nvGrpSpPr>
          <p:cNvPr id="21" name="Grupo 20"/>
          <p:cNvGrpSpPr/>
          <p:nvPr/>
        </p:nvGrpSpPr>
        <p:grpSpPr>
          <a:xfrm>
            <a:off x="5546161" y="3455234"/>
            <a:ext cx="5726176" cy="1715139"/>
            <a:chOff x="3220974" y="2465566"/>
            <a:chExt cx="5726176" cy="1715139"/>
          </a:xfrm>
        </p:grpSpPr>
        <p:sp>
          <p:nvSpPr>
            <p:cNvPr id="22" name="Arredondar Retângulo no Mesmo Canto Lateral 21"/>
            <p:cNvSpPr/>
            <p:nvPr/>
          </p:nvSpPr>
          <p:spPr>
            <a:xfrm rot="5400000">
              <a:off x="5226492" y="460048"/>
              <a:ext cx="1715139" cy="572617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3" name="Arredondar Retângulo no Mesmo Canto Lateral 4"/>
            <p:cNvSpPr/>
            <p:nvPr/>
          </p:nvSpPr>
          <p:spPr>
            <a:xfrm>
              <a:off x="3220974" y="2549292"/>
              <a:ext cx="5642450" cy="154768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5750" lvl="1" indent="-285750" algn="l" defTabSz="2578100">
                <a:lnSpc>
                  <a:spcPct val="90000"/>
                </a:lnSpc>
                <a:spcBef>
                  <a:spcPct val="0"/>
                </a:spcBef>
                <a:spcAft>
                  <a:spcPct val="15000"/>
                </a:spcAft>
                <a:buChar char="••"/>
              </a:pPr>
              <a:r>
                <a:rPr lang="pt-BR" sz="5800" kern="1200" noProof="0" dirty="0" smtClean="0"/>
                <a:t> </a:t>
              </a:r>
              <a:r>
                <a:rPr lang="pt-BR" sz="2800" kern="1200" noProof="0" dirty="0" smtClean="0"/>
                <a:t>Calculadora</a:t>
              </a:r>
              <a:endParaRPr lang="pt-BR" sz="2800" kern="1200" noProof="0" dirty="0"/>
            </a:p>
          </p:txBody>
        </p:sp>
      </p:grpSp>
    </p:spTree>
    <p:extLst>
      <p:ext uri="{BB962C8B-B14F-4D97-AF65-F5344CB8AC3E}">
        <p14:creationId xmlns:p14="http://schemas.microsoft.com/office/powerpoint/2010/main" val="318616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752599"/>
          </a:xfrm>
        </p:spPr>
        <p:txBody>
          <a:bodyPr>
            <a:normAutofit/>
          </a:bodyPr>
          <a:lstStyle/>
          <a:p>
            <a:r>
              <a:rPr lang="pt-BR" b="1" u="sng" dirty="0" smtClean="0"/>
              <a:t>INTRODUÇÃO </a:t>
            </a:r>
            <a:r>
              <a:rPr lang="pt-BR" b="1" u="sng" dirty="0"/>
              <a:t>À CIÊNCIA DOS MATERIAIS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359489" y="1550505"/>
            <a:ext cx="10018713" cy="4500216"/>
          </a:xfrm>
        </p:spPr>
        <p:txBody>
          <a:bodyPr/>
          <a:lstStyle/>
          <a:p>
            <a:pPr>
              <a:buSzPct val="100000"/>
            </a:pPr>
            <a:r>
              <a:rPr lang="pt-BR" sz="2800" dirty="0" smtClean="0">
                <a:cs typeface="Times New Roman" panose="02020603050405020304" pitchFamily="18" charset="0"/>
              </a:rPr>
              <a:t>Os materiais usados em construções se destinam a diversos fins, tais como acabamentos, estruturas, de vedação, impermeabilizantes, etc., sendo que cada um deles exige características próprias para o fim a que se destinam.</a:t>
            </a:r>
          </a:p>
          <a:p>
            <a:pPr>
              <a:buSzPct val="100000"/>
            </a:pPr>
            <a:r>
              <a:rPr lang="pt-BR" sz="2800" dirty="0" smtClean="0">
                <a:cs typeface="Times New Roman" panose="02020603050405020304" pitchFamily="18" charset="0"/>
              </a:rPr>
              <a:t>A disciplina de Materiais de Construção Civil I tem por finalidade, essencialmente prática, estudar diferentes materiais utilizados pelo Engenheiro, suas obtenções, suas propriedades e técnicas de emprego, como elementos constituintes das edificações.</a:t>
            </a:r>
          </a:p>
          <a:p>
            <a:endParaRPr lang="pt-BR" dirty="0"/>
          </a:p>
        </p:txBody>
      </p:sp>
    </p:spTree>
    <p:extLst>
      <p:ext uri="{BB962C8B-B14F-4D97-AF65-F5344CB8AC3E}">
        <p14:creationId xmlns:p14="http://schemas.microsoft.com/office/powerpoint/2010/main" val="79943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752599"/>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359489" y="1550505"/>
            <a:ext cx="10018713" cy="4500216"/>
          </a:xfrm>
        </p:spPr>
        <p:txBody>
          <a:bodyPr/>
          <a:lstStyle/>
          <a:p>
            <a:pPr>
              <a:buSzPct val="100000"/>
            </a:pPr>
            <a:r>
              <a:rPr lang="pt-BR" sz="2800" dirty="0">
                <a:cs typeface="Times New Roman" panose="02020603050405020304" pitchFamily="18" charset="0"/>
              </a:rPr>
              <a:t>Para cumprir tal finalidade deve-se lançar mão da Ciência dos materiais, que é o ramo da ciência que estuda os materiais, suas propriedades, estrutura, performance, formas de caracterização e processamento. Cada processamento modifica a estrutura do material, alterando suas propriedades, que por sua vez delimitam o seu desempenho.</a:t>
            </a:r>
          </a:p>
          <a:p>
            <a:endParaRPr lang="pt-BR" dirty="0"/>
          </a:p>
        </p:txBody>
      </p:sp>
    </p:spTree>
    <p:extLst>
      <p:ext uri="{BB962C8B-B14F-4D97-AF65-F5344CB8AC3E}">
        <p14:creationId xmlns:p14="http://schemas.microsoft.com/office/powerpoint/2010/main" val="103148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489" y="-50800"/>
            <a:ext cx="10018713" cy="1601305"/>
          </a:xfrm>
        </p:spPr>
        <p:txBody>
          <a:bodyPr>
            <a:normAutofit/>
          </a:bodyPr>
          <a:lstStyle/>
          <a:p>
            <a:r>
              <a:rPr lang="pt-BR" b="1" u="sng" dirty="0" smtClean="0"/>
              <a:t>Materiais </a:t>
            </a:r>
            <a:r>
              <a:rPr lang="pt-BR" b="1" u="sng" dirty="0"/>
              <a:t>de Construção Civil I </a:t>
            </a:r>
            <a:r>
              <a:rPr lang="pt-BR" b="1" dirty="0" smtClean="0"/>
              <a:t/>
            </a:r>
            <a:br>
              <a:rPr lang="pt-BR" b="1" dirty="0" smtClean="0"/>
            </a:br>
            <a:endParaRPr lang="pt-BR" b="1" dirty="0"/>
          </a:p>
        </p:txBody>
      </p:sp>
      <p:sp>
        <p:nvSpPr>
          <p:cNvPr id="4" name="Espaço Reservado para Conteúdo 3"/>
          <p:cNvSpPr>
            <a:spLocks noGrp="1"/>
          </p:cNvSpPr>
          <p:nvPr>
            <p:ph idx="1"/>
          </p:nvPr>
        </p:nvSpPr>
        <p:spPr>
          <a:xfrm>
            <a:off x="1776932" y="1152940"/>
            <a:ext cx="10415068" cy="6082746"/>
          </a:xfrm>
        </p:spPr>
        <p:txBody>
          <a:bodyPr>
            <a:normAutofit/>
          </a:bodyPr>
          <a:lstStyle/>
          <a:p>
            <a:pPr lvl="0">
              <a:buClr>
                <a:srgbClr val="EB8F22">
                  <a:lumMod val="75000"/>
                </a:srgbClr>
              </a:buClr>
              <a:buSzPct val="100000"/>
            </a:pPr>
            <a:r>
              <a:rPr lang="pt-BR" sz="2800" dirty="0">
                <a:solidFill>
                  <a:prstClr val="black"/>
                </a:solidFill>
                <a:cs typeface="Times New Roman" panose="02020603050405020304" pitchFamily="18" charset="0"/>
              </a:rPr>
              <a:t>Os materiais sempre tiveram um papel fundamental na vida da humanidade. As civilizações antigas foram designadas de acordo com o domínio dos materiais, idade da pedra, idade do ferro, etc. No início o homem só tinha acesso aos materiais naturais, tais como pedras, madeira, ossos e peles. A noção inicial baseava-se na dureza. Após o domínio do fogo, tomou-se noção dos materiais inflamáveis e não-inflamáveis bem como outras transformações decorrentes da temperatura. Com o passar do tempo foi se descobrindo a possibilidade de criação de novos materiais, como cerâmica e outros metais. Em seguida os tratamentos térmicos e outros processos tiveram grande importância.</a:t>
            </a:r>
          </a:p>
          <a:p>
            <a:endParaRPr lang="pt-BR" dirty="0"/>
          </a:p>
        </p:txBody>
      </p:sp>
    </p:spTree>
    <p:extLst>
      <p:ext uri="{BB962C8B-B14F-4D97-AF65-F5344CB8AC3E}">
        <p14:creationId xmlns:p14="http://schemas.microsoft.com/office/powerpoint/2010/main" val="11505004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e">
  <a:themeElements>
    <a:clrScheme name="Paralaxe">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ax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5390</TotalTime>
  <Words>1540</Words>
  <Application>Microsoft Office PowerPoint</Application>
  <PresentationFormat>Widescreen</PresentationFormat>
  <Paragraphs>184</Paragraphs>
  <Slides>34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34</vt:i4>
      </vt:variant>
    </vt:vector>
  </HeadingPairs>
  <TitlesOfParts>
    <vt:vector size="39" baseType="lpstr">
      <vt:lpstr>Arial</vt:lpstr>
      <vt:lpstr>Century Gothic</vt:lpstr>
      <vt:lpstr>Corbel</vt:lpstr>
      <vt:lpstr>Times New Roman</vt:lpstr>
      <vt:lpstr>Paralaxe</vt:lpstr>
      <vt:lpstr>MATERIAIS DE CONSTRUÇÃO CIVIL I</vt:lpstr>
      <vt:lpstr>Matéria Semestral</vt:lpstr>
      <vt:lpstr>Apresentação do PowerPoint</vt:lpstr>
      <vt:lpstr>Critérios de avaliação</vt:lpstr>
      <vt:lpstr>ÉTICA </vt:lpstr>
      <vt:lpstr>Apresentação do PowerPoint</vt:lpstr>
      <vt:lpstr>INTRODUÇÃO À CIÊNCIA DOS MATERIAIS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lpstr>Materiais de Construção Civil 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FISICA I</dc:title>
  <dc:creator>Luiz</dc:creator>
  <cp:lastModifiedBy>luiz claudio</cp:lastModifiedBy>
  <cp:revision>493</cp:revision>
  <dcterms:created xsi:type="dcterms:W3CDTF">2016-07-31T17:44:42Z</dcterms:created>
  <dcterms:modified xsi:type="dcterms:W3CDTF">2018-02-17T15:43:55Z</dcterms:modified>
</cp:coreProperties>
</file>